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notesMasterIdLst>
    <p:notesMasterId r:id="rId48"/>
  </p:notesMasterIdLst>
  <p:sldIdLst>
    <p:sldId id="256" r:id="rId2"/>
    <p:sldId id="292" r:id="rId3"/>
    <p:sldId id="257" r:id="rId4"/>
    <p:sldId id="258" r:id="rId5"/>
    <p:sldId id="306" r:id="rId6"/>
    <p:sldId id="260" r:id="rId7"/>
    <p:sldId id="261" r:id="rId8"/>
    <p:sldId id="301" r:id="rId9"/>
    <p:sldId id="302" r:id="rId10"/>
    <p:sldId id="303" r:id="rId11"/>
    <p:sldId id="263" r:id="rId12"/>
    <p:sldId id="264" r:id="rId13"/>
    <p:sldId id="262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99" r:id="rId26"/>
    <p:sldId id="300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3" r:id="rId42"/>
    <p:sldId id="294" r:id="rId43"/>
    <p:sldId id="295" r:id="rId44"/>
    <p:sldId id="296" r:id="rId45"/>
    <p:sldId id="290" r:id="rId46"/>
    <p:sldId id="291" r:id="rId47"/>
  </p:sldIdLst>
  <p:sldSz cx="12172950" cy="9324975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937">
          <p15:clr>
            <a:srgbClr val="A4A3A4"/>
          </p15:clr>
        </p15:guide>
        <p15:guide id="2" pos="383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99FF"/>
    <a:srgbClr val="0066FF"/>
    <a:srgbClr val="E3EEFD"/>
    <a:srgbClr val="D5E1EF"/>
    <a:srgbClr val="E7FDFB"/>
    <a:srgbClr val="D6EAEE"/>
    <a:srgbClr val="ECF4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Μεσαίο στυλ 2 - Έμφαση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85" autoAdjust="0"/>
    <p:restoredTop sz="95859" autoAdjust="0"/>
  </p:normalViewPr>
  <p:slideViewPr>
    <p:cSldViewPr>
      <p:cViewPr varScale="1">
        <p:scale>
          <a:sx n="83" d="100"/>
          <a:sy n="83" d="100"/>
        </p:scale>
        <p:origin x="1656" y="84"/>
      </p:cViewPr>
      <p:guideLst>
        <p:guide orient="horz" pos="2937"/>
        <p:guide pos="383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86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κεφαλίδας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088867-7BBA-4C59-90DE-3686680A3D85}" type="datetimeFigureOut">
              <a:rPr lang="el-GR" smtClean="0"/>
              <a:pPr/>
              <a:t>17/6/2021</a:t>
            </a:fld>
            <a:endParaRPr lang="el-GR"/>
          </a:p>
        </p:txBody>
      </p:sp>
      <p:sp>
        <p:nvSpPr>
          <p:cNvPr id="4" name="3 - Θέση εικόνας διαφάνειας"/>
          <p:cNvSpPr>
            <a:spLocks noGrp="1" noRot="1" noChangeAspect="1"/>
          </p:cNvSpPr>
          <p:nvPr>
            <p:ph type="sldImg" idx="2"/>
          </p:nvPr>
        </p:nvSpPr>
        <p:spPr>
          <a:xfrm>
            <a:off x="1190625" y="685800"/>
            <a:ext cx="4476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4 - Θέση σημειώσεων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F50266-0ED1-4B68-A3C3-04D2B1CCCA76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835577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l-GR" smtClean="0">
                <a:solidFill>
                  <a:srgbClr val="696464"/>
                </a:solidFill>
              </a:rPr>
              <a:t>14/6/2021</a:t>
            </a:r>
            <a:endParaRPr lang="el-GR">
              <a:solidFill>
                <a:srgbClr val="696464"/>
              </a:solidFill>
            </a:endParaRPr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>
              <a:solidFill>
                <a:srgbClr val="696464"/>
              </a:solidFill>
            </a:endParaRPr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0B1D7-922A-44EB-B366-8F2B00E3B796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  <p:transition advTm="300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l-GR" smtClean="0"/>
              <a:t>14/6/2021</a:t>
            </a:r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0B1D7-922A-44EB-B366-8F2B00E3B796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8" name="7 - Θέση περιεχομένου"/>
          <p:cNvSpPr>
            <a:spLocks noGrp="1"/>
          </p:cNvSpPr>
          <p:nvPr>
            <p:ph sz="quarter" idx="1"/>
          </p:nvPr>
        </p:nvSpPr>
        <p:spPr>
          <a:xfrm>
            <a:off x="1217295" y="1968606"/>
            <a:ext cx="10347008" cy="6216650"/>
          </a:xfrm>
        </p:spPr>
        <p:txBody>
          <a:bodyPr vert="horz"/>
          <a:lstStyle/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</p:spTree>
  </p:cSld>
  <p:clrMapOvr>
    <a:masterClrMapping/>
  </p:clrMapOvr>
  <p:transition advTm="30000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- Ορθογώνιο"/>
          <p:cNvSpPr/>
          <p:nvPr/>
        </p:nvSpPr>
        <p:spPr>
          <a:xfrm>
            <a:off x="0" y="0"/>
            <a:ext cx="12172950" cy="9324975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840" tIns="61420" rIns="122840" bIns="61420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8" name="7 - Στρογγυλεμένο ορθογώνιο"/>
          <p:cNvSpPr/>
          <p:nvPr/>
        </p:nvSpPr>
        <p:spPr>
          <a:xfrm>
            <a:off x="85211" y="94847"/>
            <a:ext cx="11999051" cy="9101176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22840" tIns="61420" rIns="122840" bIns="6142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2" name="21 - Θέση τίτλου"/>
          <p:cNvSpPr>
            <a:spLocks noGrp="1"/>
          </p:cNvSpPr>
          <p:nvPr>
            <p:ph type="title"/>
          </p:nvPr>
        </p:nvSpPr>
        <p:spPr>
          <a:xfrm>
            <a:off x="1217295" y="373431"/>
            <a:ext cx="10347008" cy="1554163"/>
          </a:xfrm>
          <a:prstGeom prst="rect">
            <a:avLst/>
          </a:prstGeom>
        </p:spPr>
        <p:txBody>
          <a:bodyPr lIns="122840" tIns="61420" rIns="122840" bIns="122840" anchor="b" anchorCtr="0">
            <a:normAutofit/>
          </a:bodyPr>
          <a:lstStyle/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13" name="12 - Θέση κειμένου"/>
          <p:cNvSpPr>
            <a:spLocks noGrp="1"/>
          </p:cNvSpPr>
          <p:nvPr>
            <p:ph type="body" idx="1"/>
          </p:nvPr>
        </p:nvSpPr>
        <p:spPr>
          <a:xfrm>
            <a:off x="1217295" y="1968606"/>
            <a:ext cx="10347008" cy="6216650"/>
          </a:xfrm>
          <a:prstGeom prst="rect">
            <a:avLst/>
          </a:prstGeom>
        </p:spPr>
        <p:txBody>
          <a:bodyPr lIns="122840" tIns="61420" rIns="122840" bIns="61420">
            <a:normAutofit/>
          </a:bodyPr>
          <a:lstStyle/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kumimoji="0" lang="el-GR" smtClean="0"/>
              <a:t>Δεύτερου επιπέδου</a:t>
            </a:r>
          </a:p>
          <a:p>
            <a:pPr lvl="2" eaLnBrk="1" latinLnBrk="0" hangingPunct="1"/>
            <a:r>
              <a:rPr kumimoji="0" lang="el-GR" smtClean="0"/>
              <a:t>Τρίτου επιπέδου</a:t>
            </a:r>
          </a:p>
          <a:p>
            <a:pPr lvl="3" eaLnBrk="1" latinLnBrk="0" hangingPunct="1"/>
            <a:r>
              <a:rPr kumimoji="0" lang="el-GR" smtClean="0"/>
              <a:t>Τέταρτου επιπέδου</a:t>
            </a:r>
          </a:p>
          <a:p>
            <a:pPr lvl="4" eaLnBrk="1" latinLnBrk="0" hangingPunct="1"/>
            <a:r>
              <a:rPr kumimoji="0" lang="el-GR" smtClean="0"/>
              <a:t>Πέμπτου επιπέδου</a:t>
            </a:r>
            <a:endParaRPr kumimoji="0" lang="en-US"/>
          </a:p>
        </p:txBody>
      </p:sp>
      <p:sp>
        <p:nvSpPr>
          <p:cNvPr id="14" name="1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8216741" y="8418380"/>
            <a:ext cx="3296841" cy="647568"/>
          </a:xfrm>
          <a:prstGeom prst="rect">
            <a:avLst/>
          </a:prstGeom>
        </p:spPr>
        <p:txBody>
          <a:bodyPr lIns="122840" tIns="61420" rIns="122840" bIns="61420" anchor="ctr" anchorCtr="0"/>
          <a:lstStyle>
            <a:lvl1pPr algn="r" eaLnBrk="1" latinLnBrk="0" hangingPunct="1">
              <a:defRPr kumimoji="0" sz="1900">
                <a:solidFill>
                  <a:schemeClr val="tx2"/>
                </a:solidFill>
              </a:defRPr>
            </a:lvl1pPr>
          </a:lstStyle>
          <a:p>
            <a:r>
              <a:rPr lang="el-GR" smtClean="0">
                <a:solidFill>
                  <a:srgbClr val="696464"/>
                </a:solidFill>
              </a:rPr>
              <a:t>14/6/2021</a:t>
            </a:r>
            <a:endParaRPr lang="el-GR">
              <a:solidFill>
                <a:srgbClr val="696464"/>
              </a:solidFill>
            </a:endParaRPr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1217295" y="8392478"/>
            <a:ext cx="5274945" cy="621665"/>
          </a:xfrm>
          <a:prstGeom prst="rect">
            <a:avLst/>
          </a:prstGeom>
        </p:spPr>
        <p:txBody>
          <a:bodyPr lIns="122840" tIns="61420" rIns="122840" bIns="61420" anchor="ctr" anchorCtr="0"/>
          <a:lstStyle>
            <a:lvl1pPr eaLnBrk="1" latinLnBrk="0" hangingPunct="1">
              <a:defRPr kumimoji="0" sz="1900">
                <a:solidFill>
                  <a:schemeClr val="tx2"/>
                </a:solidFill>
              </a:defRPr>
            </a:lvl1pPr>
          </a:lstStyle>
          <a:p>
            <a:endParaRPr lang="el-GR">
              <a:solidFill>
                <a:srgbClr val="696464"/>
              </a:solidFill>
            </a:endParaRPr>
          </a:p>
        </p:txBody>
      </p:sp>
      <p:sp>
        <p:nvSpPr>
          <p:cNvPr id="23" name="22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194767" y="8444283"/>
            <a:ext cx="608648" cy="621665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9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43F0B1D7-922A-44EB-B366-8F2B00E3B796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</p:sldLayoutIdLst>
  <p:transition advTm="300000"/>
  <p:hf hdr="0" ftr="0" dt="0"/>
  <p:txStyles>
    <p:titleStyle>
      <a:lvl1pPr algn="l" rtl="0" eaLnBrk="1" latinLnBrk="0" hangingPunct="1">
        <a:spcBef>
          <a:spcPct val="0"/>
        </a:spcBef>
        <a:buNone/>
        <a:defRPr kumimoji="0" sz="5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8521" indent="-368521" algn="l" rtl="0" eaLnBrk="1" latinLnBrk="0" hangingPunct="1">
        <a:spcBef>
          <a:spcPts val="779"/>
        </a:spcBef>
        <a:buClr>
          <a:schemeClr val="accent1"/>
        </a:buClr>
        <a:buSzPct val="85000"/>
        <a:buFont typeface="Wingdings 2"/>
        <a:buChar char=""/>
        <a:defRPr kumimoji="0"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737043" indent="-307101" algn="l" rtl="0" eaLnBrk="1" latinLnBrk="0" hangingPunct="1">
        <a:spcBef>
          <a:spcPts val="497"/>
        </a:spcBef>
        <a:buClr>
          <a:schemeClr val="accent2"/>
        </a:buClr>
        <a:buSzPct val="85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105564" indent="-307101" algn="l" rtl="0" eaLnBrk="1" latinLnBrk="0" hangingPunct="1">
        <a:spcBef>
          <a:spcPts val="497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474086" indent="-307101" algn="l" rtl="0" eaLnBrk="1" latinLnBrk="0" hangingPunct="1">
        <a:spcBef>
          <a:spcPts val="497"/>
        </a:spcBef>
        <a:buClr>
          <a:schemeClr val="accent3"/>
        </a:buClr>
        <a:buSzPct val="80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1842607" indent="-307101" algn="l" rtl="0" eaLnBrk="1" latinLnBrk="0" hangingPunct="1">
        <a:spcBef>
          <a:spcPts val="497"/>
        </a:spcBef>
        <a:buClr>
          <a:schemeClr val="accent3"/>
        </a:buClr>
        <a:buFontTx/>
        <a:buChar char="o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2211129" indent="-307101" algn="l" rtl="0" eaLnBrk="1" latinLnBrk="0" hangingPunct="1">
        <a:spcBef>
          <a:spcPts val="497"/>
        </a:spcBef>
        <a:buClr>
          <a:schemeClr val="accent3"/>
        </a:buClr>
        <a:buChar char="•"/>
        <a:defRPr kumimoji="0" sz="2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579650" indent="-307101" algn="l" rtl="0" eaLnBrk="1" latinLnBrk="0" hangingPunct="1">
        <a:spcBef>
          <a:spcPts val="497"/>
        </a:spcBef>
        <a:buClr>
          <a:schemeClr val="accent2"/>
        </a:buClr>
        <a:buChar char="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2948172" indent="-307101" algn="l" rtl="0" eaLnBrk="1" latinLnBrk="0" hangingPunct="1">
        <a:spcBef>
          <a:spcPts val="497"/>
        </a:spcBef>
        <a:buClr>
          <a:schemeClr val="accent1">
            <a:tint val="60000"/>
          </a:schemeClr>
        </a:buClr>
        <a:buChar char="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3316693" indent="-307101" algn="l" rtl="0" eaLnBrk="1" latinLnBrk="0" hangingPunct="1">
        <a:spcBef>
          <a:spcPts val="497"/>
        </a:spcBef>
        <a:buClr>
          <a:schemeClr val="accent2">
            <a:tint val="60000"/>
          </a:schemeClr>
        </a:buClr>
        <a:buChar char="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61420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22840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842607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45681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307101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68521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4299417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91362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audio" Target="../media/audio1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audio" Target="../media/audio1.wav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audio" Target="../media/audio1.wav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3000">
              <a:schemeClr val="accent1">
                <a:tint val="50000"/>
                <a:satMod val="300000"/>
              </a:schemeClr>
            </a:gs>
            <a:gs pos="67000">
              <a:schemeClr val="accent1">
                <a:tint val="50000"/>
                <a:satMod val="300000"/>
              </a:schemeClr>
            </a:gs>
            <a:gs pos="100000">
              <a:srgbClr val="E3EEFD">
                <a:alpha val="52000"/>
              </a:srgbClr>
            </a:gs>
            <a:gs pos="0">
              <a:schemeClr val="accent1">
                <a:tint val="50000"/>
                <a:satMod val="300000"/>
              </a:schemeClr>
            </a:gs>
            <a:gs pos="50000">
              <a:schemeClr val="accent1">
                <a:tint val="50000"/>
                <a:satMod val="300000"/>
              </a:schemeClr>
            </a:gs>
            <a:gs pos="100000">
              <a:schemeClr val="accent1">
                <a:tint val="50000"/>
                <a:satMod val="300000"/>
              </a:schemeClr>
            </a:gs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- Εικόνα" descr="e-invoicing2.jpg"/>
          <p:cNvPicPr>
            <a:picLocks noChangeAspect="1"/>
          </p:cNvPicPr>
          <p:nvPr/>
        </p:nvPicPr>
        <p:blipFill>
          <a:blip r:embed="rId2" cstate="print">
            <a:lum bright="39000"/>
          </a:blip>
          <a:stretch>
            <a:fillRect/>
          </a:stretch>
        </p:blipFill>
        <p:spPr>
          <a:xfrm>
            <a:off x="0" y="0"/>
            <a:ext cx="12172950" cy="9324975"/>
          </a:xfrm>
          <a:prstGeom prst="rect">
            <a:avLst/>
          </a:prstGeom>
        </p:spPr>
      </p:pic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045915" y="197991"/>
            <a:ext cx="10197773" cy="6480720"/>
          </a:xfrm>
        </p:spPr>
        <p:txBody>
          <a:bodyPr anchor="t">
            <a:normAutofit fontScale="90000"/>
          </a:bodyPr>
          <a:lstStyle/>
          <a:p>
            <a:pPr algn="ctr">
              <a:lnSpc>
                <a:spcPct val="250000"/>
              </a:lnSpc>
            </a:pPr>
            <a:r>
              <a:rPr lang="el-GR" sz="4601" b="1" dirty="0" smtClean="0"/>
              <a:t>Επεξεργασία Ηλεκτρονικών Τιμολογίων (ΗΤ)</a:t>
            </a:r>
            <a:r>
              <a:rPr lang="en-US" sz="4601" b="1" dirty="0" smtClean="0"/>
              <a:t/>
            </a:r>
            <a:br>
              <a:rPr lang="en-US" sz="4601" b="1" dirty="0" smtClean="0"/>
            </a:br>
            <a:r>
              <a:rPr lang="el-GR" sz="4601" b="1" dirty="0" smtClean="0"/>
              <a:t> στο Ολοκληρωμένο Πληροφοριακό Σύστημα Δημοσιονομικής Πολιτικής (ΟΠΣΔΠ)</a:t>
            </a:r>
            <a:br>
              <a:rPr lang="el-GR" sz="4601" b="1" dirty="0" smtClean="0"/>
            </a:br>
            <a:endParaRPr lang="el-GR" sz="4601" b="1" dirty="0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0B1D7-922A-44EB-B366-8F2B00E3B796}" type="slidenum">
              <a:rPr lang="el-GR" smtClean="0"/>
              <a:pPr/>
              <a:t>1</a:t>
            </a:fld>
            <a:endParaRPr lang="el-GR"/>
          </a:p>
        </p:txBody>
      </p:sp>
    </p:spTree>
  </p:cSld>
  <p:clrMapOvr>
    <a:masterClrMapping/>
  </p:clrMapOvr>
  <p:transition advTm="300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TextBox"/>
          <p:cNvSpPr txBox="1"/>
          <p:nvPr/>
        </p:nvSpPr>
        <p:spPr>
          <a:xfrm>
            <a:off x="0" y="8547893"/>
            <a:ext cx="12172950" cy="777081"/>
          </a:xfrm>
          <a:prstGeom prst="rect">
            <a:avLst/>
          </a:prstGeom>
          <a:noFill/>
        </p:spPr>
        <p:txBody>
          <a:bodyPr vert="horz" rtlCol="0" anchor="t">
            <a:noAutofit/>
          </a:bodyPr>
          <a:lstStyle/>
          <a:p>
            <a:pPr algn="ctr"/>
            <a:r>
              <a:rPr lang="en-US" sz="3200" dirty="0" smtClean="0">
                <a:solidFill>
                  <a:prstClr val="black"/>
                </a:solidFill>
              </a:rPr>
              <a:t> </a:t>
            </a:r>
            <a:r>
              <a:rPr lang="el-GR" sz="3200" b="1" dirty="0" smtClean="0">
                <a:solidFill>
                  <a:prstClr val="black"/>
                </a:solidFill>
              </a:rPr>
              <a:t>Εξαγωγή Πίνακα Τιμολογίων σε </a:t>
            </a:r>
            <a:r>
              <a:rPr lang="en-US" sz="3200" b="1" dirty="0" smtClean="0">
                <a:solidFill>
                  <a:prstClr val="black"/>
                </a:solidFill>
              </a:rPr>
              <a:t>excel - III</a:t>
            </a:r>
            <a:endParaRPr lang="el-GR" sz="3200" b="1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385780" y="269999"/>
            <a:ext cx="2520280" cy="461665"/>
          </a:xfrm>
          <a:prstGeom prst="rect">
            <a:avLst/>
          </a:prstGeom>
          <a:solidFill>
            <a:srgbClr val="6699FF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l-GR"/>
            </a:defPPr>
            <a:lvl1pPr algn="ctr"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l-GR" dirty="0"/>
              <a:t>ΟΠΣΔΠ</a:t>
            </a:r>
            <a:endParaRPr lang="el-GR" dirty="0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B7597-4D7A-4F87-B47B-31B0E53A07D5}" type="slidenum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advTm="300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Βέλος προς τα κάτω"/>
          <p:cNvSpPr/>
          <p:nvPr/>
        </p:nvSpPr>
        <p:spPr>
          <a:xfrm>
            <a:off x="7600950" y="419100"/>
            <a:ext cx="276225" cy="108585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noFill/>
          </a:ln>
          <a:effectLst>
            <a:outerShdw blurRad="47625" dist="28574" dir="2700008" rotWithShape="0">
              <a:srgbClr val="000000">
                <a:alpha val="50196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47625" tIns="47625" rIns="47625" bIns="47625" rtlCol="0" anchor="ctr">
            <a:noAutofit/>
          </a:bodyPr>
          <a:lstStyle/>
          <a:p>
            <a:pPr algn="ctr"/>
            <a:endParaRPr lang="el-GR"/>
          </a:p>
        </p:txBody>
      </p:sp>
      <p:sp>
        <p:nvSpPr>
          <p:cNvPr id="4" name="3 - TextBox"/>
          <p:cNvSpPr txBox="1"/>
          <p:nvPr/>
        </p:nvSpPr>
        <p:spPr>
          <a:xfrm>
            <a:off x="0" y="8547893"/>
            <a:ext cx="12172950" cy="777081"/>
          </a:xfrm>
          <a:prstGeom prst="rect">
            <a:avLst/>
          </a:prstGeom>
          <a:noFill/>
        </p:spPr>
        <p:txBody>
          <a:bodyPr vert="horz" rtlCol="0" anchor="t">
            <a:noAutofit/>
          </a:bodyPr>
          <a:lstStyle/>
          <a:p>
            <a:pPr algn="ctr"/>
            <a:r>
              <a:rPr lang="el-GR" sz="3200" b="1" dirty="0" smtClean="0">
                <a:latin typeface="+mj-lt"/>
              </a:rPr>
              <a:t>Εμφάνιση περιγραφής καταστάσεων ΗΤ</a:t>
            </a:r>
            <a:endParaRPr lang="el-GR" sz="3200" b="1" dirty="0"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398843" y="269999"/>
            <a:ext cx="2520280" cy="461665"/>
          </a:xfrm>
          <a:prstGeom prst="rect">
            <a:avLst/>
          </a:prstGeom>
          <a:solidFill>
            <a:srgbClr val="6699FF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l-GR"/>
            </a:defPPr>
            <a:lvl1pPr algn="ctr"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l-GR" dirty="0"/>
              <a:t>ΟΠΣΔΠ</a:t>
            </a:r>
            <a:endParaRPr lang="el-GR" dirty="0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0B1D7-922A-44EB-B366-8F2B00E3B796}" type="slidenum">
              <a:rPr lang="el-GR" smtClean="0"/>
              <a:pPr/>
              <a:t>11</a:t>
            </a:fld>
            <a:endParaRPr lang="el-GR"/>
          </a:p>
        </p:txBody>
      </p:sp>
    </p:spTree>
  </p:cSld>
  <p:clrMapOvr>
    <a:masterClrMapping/>
  </p:clrMapOvr>
  <p:transition advTm="30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accel="50000" decel="5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Ορθογώνιο">
            <a:hlinkClick r:id="" action="ppaction://noaction">
              <a:snd r:embed="rId3" name="audio_id_131.wav"/>
            </a:hlinkClick>
          </p:cNvPr>
          <p:cNvSpPr/>
          <p:nvPr/>
        </p:nvSpPr>
        <p:spPr>
          <a:xfrm>
            <a:off x="7696200" y="981075"/>
            <a:ext cx="1905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19050" cap="flat" cmpd="sng" algn="ctr">
            <a:solidFill>
              <a:srgbClr val="7F7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47625" tIns="47625" rIns="47625" bIns="47625" rtlCol="0" anchor="ctr">
            <a:noAutofit/>
          </a:bodyPr>
          <a:lstStyle/>
          <a:p>
            <a:pPr algn="ctr"/>
            <a:endParaRPr lang="el-GR"/>
          </a:p>
        </p:txBody>
      </p:sp>
      <p:sp>
        <p:nvSpPr>
          <p:cNvPr id="4" name="3 - TextBox"/>
          <p:cNvSpPr txBox="1"/>
          <p:nvPr/>
        </p:nvSpPr>
        <p:spPr>
          <a:xfrm>
            <a:off x="0" y="8547893"/>
            <a:ext cx="12172950" cy="777081"/>
          </a:xfrm>
          <a:prstGeom prst="rect">
            <a:avLst/>
          </a:prstGeom>
          <a:noFill/>
        </p:spPr>
        <p:txBody>
          <a:bodyPr vert="horz" rtlCol="0" anchor="t">
            <a:noAutofit/>
          </a:bodyPr>
          <a:lstStyle/>
          <a:p>
            <a:pPr algn="ctr"/>
            <a:r>
              <a:rPr lang="el-GR" sz="3200" b="1" dirty="0" smtClean="0">
                <a:solidFill>
                  <a:prstClr val="black"/>
                </a:solidFill>
                <a:latin typeface="+mj-lt"/>
              </a:rPr>
              <a:t>Καταστάσεις ΗΤ</a:t>
            </a:r>
            <a:endParaRPr lang="el-GR" dirty="0"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398843" y="269999"/>
            <a:ext cx="2520280" cy="461665"/>
          </a:xfrm>
          <a:prstGeom prst="rect">
            <a:avLst/>
          </a:prstGeom>
          <a:solidFill>
            <a:srgbClr val="6699FF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l-GR"/>
            </a:defPPr>
            <a:lvl1pPr algn="ctr"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l-GR" dirty="0"/>
              <a:t>ΟΠΣΔΠ</a:t>
            </a:r>
            <a:endParaRPr lang="el-GR" dirty="0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0B1D7-922A-44EB-B366-8F2B00E3B796}" type="slidenum">
              <a:rPr lang="el-GR" smtClean="0"/>
              <a:pPr/>
              <a:t>12</a:t>
            </a:fld>
            <a:endParaRPr lang="el-GR"/>
          </a:p>
        </p:txBody>
      </p:sp>
    </p:spTree>
  </p:cSld>
  <p:clrMapOvr>
    <a:masterClrMapping/>
  </p:clrMapOvr>
  <p:transition advTm="30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5445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Ορθογώνιο">
            <a:hlinkClick r:id="" action="ppaction://noaction">
              <a:snd r:embed="rId3" name="audio_id_131.wav"/>
            </a:hlinkClick>
          </p:cNvPr>
          <p:cNvSpPr/>
          <p:nvPr/>
        </p:nvSpPr>
        <p:spPr>
          <a:xfrm>
            <a:off x="7581900" y="1009650"/>
            <a:ext cx="1905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19050" cap="flat" cmpd="sng" algn="ctr">
            <a:solidFill>
              <a:srgbClr val="7F7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47625" tIns="47625" rIns="47625" bIns="47625" rtlCol="0" anchor="ctr">
            <a:noAutofit/>
          </a:bodyPr>
          <a:lstStyle/>
          <a:p>
            <a:pPr algn="ctr"/>
            <a:endParaRPr lang="el-GR"/>
          </a:p>
        </p:txBody>
      </p:sp>
      <p:sp>
        <p:nvSpPr>
          <p:cNvPr id="4" name="3 - TextBox"/>
          <p:cNvSpPr txBox="1"/>
          <p:nvPr/>
        </p:nvSpPr>
        <p:spPr>
          <a:xfrm>
            <a:off x="0" y="8547893"/>
            <a:ext cx="12172950" cy="777081"/>
          </a:xfrm>
          <a:prstGeom prst="rect">
            <a:avLst/>
          </a:prstGeom>
          <a:noFill/>
        </p:spPr>
        <p:txBody>
          <a:bodyPr vert="horz" rtlCol="0" anchor="t">
            <a:noAutofit/>
          </a:bodyPr>
          <a:lstStyle/>
          <a:p>
            <a:pPr lvl="0" algn="ctr"/>
            <a:r>
              <a:rPr lang="el-GR" sz="3200" b="1" dirty="0" smtClean="0">
                <a:solidFill>
                  <a:prstClr val="black"/>
                </a:solidFill>
                <a:latin typeface="+mj-lt"/>
              </a:rPr>
              <a:t>Τύποι τιμολογίων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398843" y="269999"/>
            <a:ext cx="2520280" cy="461665"/>
          </a:xfrm>
          <a:prstGeom prst="rect">
            <a:avLst/>
          </a:prstGeom>
          <a:solidFill>
            <a:srgbClr val="6699FF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l-GR"/>
            </a:defPPr>
            <a:lvl1pPr algn="ctr"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l-GR" dirty="0"/>
              <a:t>ΟΠΣΔΠ</a:t>
            </a:r>
            <a:endParaRPr lang="el-GR" dirty="0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0B1D7-922A-44EB-B366-8F2B00E3B796}" type="slidenum">
              <a:rPr lang="el-GR" smtClean="0"/>
              <a:pPr/>
              <a:t>13</a:t>
            </a:fld>
            <a:endParaRPr lang="el-GR"/>
          </a:p>
        </p:txBody>
      </p:sp>
    </p:spTree>
  </p:cSld>
  <p:clrMapOvr>
    <a:masterClrMapping/>
  </p:clrMapOvr>
  <p:transition advTm="30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4382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- Εικόνα" descr="rl_20210609_153630_skl32ue6ox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525" y="9525"/>
            <a:ext cx="12153900" cy="9305925"/>
          </a:xfrm>
          <a:prstGeom prst="rect">
            <a:avLst/>
          </a:prstGeom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4" name="3 - Εικόνα" descr="rl_20210609_153630_skl32ue6ox.png"/>
          <p:cNvPicPr>
            <a:picLocks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924800" y="390525"/>
            <a:ext cx="3600450" cy="2076450"/>
          </a:xfrm>
          <a:prstGeom prst="rect">
            <a:avLst/>
          </a:prstGeom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pic>
      <p:cxnSp>
        <p:nvCxnSpPr>
          <p:cNvPr id="5" name="4 - Ευθεία γραμμή σύνδεσης"/>
          <p:cNvCxnSpPr/>
          <p:nvPr/>
        </p:nvCxnSpPr>
        <p:spPr>
          <a:xfrm flipV="1">
            <a:off x="6446515" y="1926183"/>
            <a:ext cx="1584176" cy="1080120"/>
          </a:xfrm>
          <a:prstGeom prst="line">
            <a:avLst/>
          </a:prstGeom>
          <a:ln w="47625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5 - TextBox"/>
          <p:cNvSpPr txBox="1"/>
          <p:nvPr/>
        </p:nvSpPr>
        <p:spPr>
          <a:xfrm>
            <a:off x="0" y="8547893"/>
            <a:ext cx="12172950" cy="777081"/>
          </a:xfrm>
          <a:prstGeom prst="rect">
            <a:avLst/>
          </a:prstGeom>
          <a:noFill/>
        </p:spPr>
        <p:txBody>
          <a:bodyPr vert="horz" rtlCol="0" anchor="t">
            <a:noAutofit/>
          </a:bodyPr>
          <a:lstStyle/>
          <a:p>
            <a:pPr lvl="0" algn="ctr"/>
            <a:r>
              <a:rPr lang="el-GR" sz="3200" b="1" dirty="0" smtClean="0">
                <a:solidFill>
                  <a:prstClr val="black"/>
                </a:solidFill>
                <a:latin typeface="+mj-lt"/>
              </a:rPr>
              <a:t>Εμφάνιση/εκτύπωση τιμολογίων</a:t>
            </a:r>
            <a:endParaRPr lang="el-GR" sz="3200" b="1" dirty="0">
              <a:solidFill>
                <a:prstClr val="black"/>
              </a:solidFill>
              <a:latin typeface="+mj-lt"/>
            </a:endParaRPr>
          </a:p>
        </p:txBody>
      </p:sp>
      <p:sp>
        <p:nvSpPr>
          <p:cNvPr id="7" name="6 - Έλλειψη"/>
          <p:cNvSpPr/>
          <p:nvPr/>
        </p:nvSpPr>
        <p:spPr>
          <a:xfrm>
            <a:off x="0" y="197991"/>
            <a:ext cx="5870451" cy="1008112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8" name="7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0B1D7-922A-44EB-B366-8F2B00E3B796}" type="slidenum">
              <a:rPr lang="el-GR" smtClean="0"/>
              <a:pPr/>
              <a:t>14</a:t>
            </a:fld>
            <a:endParaRPr lang="el-GR"/>
          </a:p>
        </p:txBody>
      </p:sp>
    </p:spTree>
  </p:cSld>
  <p:clrMapOvr>
    <a:masterClrMapping/>
  </p:clrMapOvr>
  <p:transition advTm="300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- TextBox"/>
          <p:cNvSpPr txBox="1"/>
          <p:nvPr/>
        </p:nvSpPr>
        <p:spPr>
          <a:xfrm>
            <a:off x="0" y="8547894"/>
            <a:ext cx="12172950" cy="777081"/>
          </a:xfrm>
          <a:prstGeom prst="rect">
            <a:avLst/>
          </a:prstGeom>
          <a:noFill/>
        </p:spPr>
        <p:txBody>
          <a:bodyPr vert="horz" rtlCol="0" anchor="t">
            <a:noAutofit/>
          </a:bodyPr>
          <a:lstStyle/>
          <a:p>
            <a:pPr algn="ctr"/>
            <a:r>
              <a:rPr lang="el-GR" sz="3200" b="1" dirty="0" smtClean="0">
                <a:latin typeface="+mj-lt"/>
              </a:rPr>
              <a:t>Έκδοση ΧΕ -</a:t>
            </a:r>
            <a:r>
              <a:rPr lang="en-US" sz="3200" b="1" dirty="0" smtClean="0">
                <a:latin typeface="+mj-lt"/>
              </a:rPr>
              <a:t> I</a:t>
            </a:r>
            <a:endParaRPr lang="el-GR" sz="3200" b="1" dirty="0">
              <a:latin typeface="+mj-lt"/>
            </a:endParaRPr>
          </a:p>
        </p:txBody>
      </p:sp>
      <p:sp>
        <p:nvSpPr>
          <p:cNvPr id="6" name="5 - Έλλειψη"/>
          <p:cNvSpPr/>
          <p:nvPr/>
        </p:nvSpPr>
        <p:spPr>
          <a:xfrm>
            <a:off x="901899" y="3438351"/>
            <a:ext cx="2592288" cy="288032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5" name="TextBox 4"/>
          <p:cNvSpPr txBox="1"/>
          <p:nvPr/>
        </p:nvSpPr>
        <p:spPr>
          <a:xfrm>
            <a:off x="9398843" y="269999"/>
            <a:ext cx="2520280" cy="461665"/>
          </a:xfrm>
          <a:prstGeom prst="rect">
            <a:avLst/>
          </a:prstGeom>
          <a:solidFill>
            <a:srgbClr val="6699FF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l-GR"/>
            </a:defPPr>
            <a:lvl1pPr algn="ctr"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l-GR" dirty="0"/>
              <a:t>ΟΠΣΔΠ</a:t>
            </a:r>
            <a:endParaRPr lang="el-GR" dirty="0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0B1D7-922A-44EB-B366-8F2B00E3B796}" type="slidenum">
              <a:rPr lang="el-GR" smtClean="0"/>
              <a:pPr/>
              <a:t>15</a:t>
            </a:fld>
            <a:endParaRPr lang="el-GR"/>
          </a:p>
        </p:txBody>
      </p:sp>
    </p:spTree>
  </p:cSld>
  <p:clrMapOvr>
    <a:masterClrMapping/>
  </p:clrMapOvr>
  <p:transition advTm="300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Ορθογώνιο">
            <a:hlinkClick r:id="" action="ppaction://noaction">
              <a:snd r:embed="rId3" name="audio_id_131.wav"/>
            </a:hlinkClick>
          </p:cNvPr>
          <p:cNvSpPr/>
          <p:nvPr/>
        </p:nvSpPr>
        <p:spPr>
          <a:xfrm>
            <a:off x="2466975" y="4152900"/>
            <a:ext cx="1905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19050" cap="flat" cmpd="sng" algn="ctr">
            <a:solidFill>
              <a:srgbClr val="7F7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47625" tIns="47625" rIns="47625" bIns="47625" rtlCol="0" anchor="ctr">
            <a:noAutofit/>
          </a:bodyPr>
          <a:lstStyle/>
          <a:p>
            <a:pPr algn="ctr"/>
            <a:endParaRPr lang="el-GR"/>
          </a:p>
        </p:txBody>
      </p:sp>
      <p:sp>
        <p:nvSpPr>
          <p:cNvPr id="4" name="3 - TextBox"/>
          <p:cNvSpPr txBox="1"/>
          <p:nvPr/>
        </p:nvSpPr>
        <p:spPr>
          <a:xfrm>
            <a:off x="0" y="8547893"/>
            <a:ext cx="12172950" cy="777081"/>
          </a:xfrm>
          <a:prstGeom prst="rect">
            <a:avLst/>
          </a:prstGeom>
          <a:noFill/>
        </p:spPr>
        <p:txBody>
          <a:bodyPr vert="horz" rtlCol="0" anchor="t">
            <a:noAutofit/>
          </a:bodyPr>
          <a:lstStyle/>
          <a:p>
            <a:pPr lvl="0" algn="ctr"/>
            <a:r>
              <a:rPr lang="el-GR" sz="3200" b="1" dirty="0" smtClean="0">
                <a:solidFill>
                  <a:prstClr val="black"/>
                </a:solidFill>
                <a:latin typeface="+mj-lt"/>
              </a:rPr>
              <a:t>Έκδοση ΧΕ -</a:t>
            </a:r>
            <a:r>
              <a:rPr lang="en-US" sz="3200" b="1" dirty="0" smtClean="0">
                <a:solidFill>
                  <a:prstClr val="black"/>
                </a:solidFill>
                <a:latin typeface="+mj-lt"/>
              </a:rPr>
              <a:t> II</a:t>
            </a:r>
            <a:endParaRPr lang="el-GR" sz="3200" b="1" dirty="0">
              <a:solidFill>
                <a:prstClr val="black"/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398843" y="269999"/>
            <a:ext cx="2520280" cy="461665"/>
          </a:xfrm>
          <a:prstGeom prst="rect">
            <a:avLst/>
          </a:prstGeom>
          <a:solidFill>
            <a:srgbClr val="6699FF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l-GR"/>
            </a:defPPr>
            <a:lvl1pPr algn="ctr"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l-GR" dirty="0"/>
              <a:t>ΟΠΣΔΠ</a:t>
            </a:r>
            <a:endParaRPr lang="el-GR" dirty="0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0B1D7-922A-44EB-B366-8F2B00E3B796}" type="slidenum">
              <a:rPr lang="el-GR" smtClean="0"/>
              <a:pPr/>
              <a:t>16</a:t>
            </a:fld>
            <a:endParaRPr lang="el-GR"/>
          </a:p>
        </p:txBody>
      </p:sp>
    </p:spTree>
  </p:cSld>
  <p:clrMapOvr>
    <a:masterClrMapping/>
  </p:clrMapOvr>
  <p:transition advTm="30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2 - Ευθεία γραμμή σύνδεσης"/>
          <p:cNvCxnSpPr/>
          <p:nvPr/>
        </p:nvCxnSpPr>
        <p:spPr>
          <a:xfrm flipV="1">
            <a:off x="10406955" y="1566143"/>
            <a:ext cx="749871" cy="1440158"/>
          </a:xfrm>
          <a:prstGeom prst="line">
            <a:avLst/>
          </a:prstGeom>
          <a:ln w="47625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3 - TextBox"/>
          <p:cNvSpPr txBox="1"/>
          <p:nvPr/>
        </p:nvSpPr>
        <p:spPr>
          <a:xfrm>
            <a:off x="0" y="8547893"/>
            <a:ext cx="12172950" cy="777081"/>
          </a:xfrm>
          <a:prstGeom prst="rect">
            <a:avLst/>
          </a:prstGeom>
          <a:noFill/>
        </p:spPr>
        <p:txBody>
          <a:bodyPr vert="horz" rtlCol="0" anchor="t">
            <a:noAutofit/>
          </a:bodyPr>
          <a:lstStyle/>
          <a:p>
            <a:pPr lvl="0" algn="ctr"/>
            <a:r>
              <a:rPr lang="el-GR" sz="3200" b="1" dirty="0" smtClean="0">
                <a:solidFill>
                  <a:prstClr val="black"/>
                </a:solidFill>
                <a:latin typeface="+mj-lt"/>
              </a:rPr>
              <a:t>Έκδοση ΧΕ –</a:t>
            </a:r>
            <a:r>
              <a:rPr lang="en-US" sz="3200" b="1" dirty="0" smtClean="0">
                <a:solidFill>
                  <a:prstClr val="black"/>
                </a:solidFill>
                <a:latin typeface="+mj-lt"/>
              </a:rPr>
              <a:t> III </a:t>
            </a:r>
            <a:r>
              <a:rPr lang="en-US" sz="2400" b="1" dirty="0" smtClean="0">
                <a:solidFill>
                  <a:prstClr val="black"/>
                </a:solidFill>
                <a:latin typeface="+mj-lt"/>
              </a:rPr>
              <a:t>(</a:t>
            </a:r>
            <a:r>
              <a:rPr lang="el-GR" sz="2400" b="1" dirty="0" smtClean="0">
                <a:solidFill>
                  <a:prstClr val="black"/>
                </a:solidFill>
                <a:latin typeface="+mj-lt"/>
              </a:rPr>
              <a:t>αναζήτηση φακέλου ΗΔΔ)</a:t>
            </a:r>
            <a:endParaRPr lang="el-GR" sz="2400" b="1" dirty="0">
              <a:solidFill>
                <a:prstClr val="black"/>
              </a:solidFill>
              <a:latin typeface="+mj-lt"/>
            </a:endParaRPr>
          </a:p>
        </p:txBody>
      </p:sp>
      <p:sp>
        <p:nvSpPr>
          <p:cNvPr id="6" name="5 - Έλλειψη"/>
          <p:cNvSpPr/>
          <p:nvPr/>
        </p:nvSpPr>
        <p:spPr>
          <a:xfrm>
            <a:off x="0" y="4158431"/>
            <a:ext cx="4358283" cy="1008112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5" name="TextBox 4"/>
          <p:cNvSpPr txBox="1"/>
          <p:nvPr/>
        </p:nvSpPr>
        <p:spPr>
          <a:xfrm>
            <a:off x="9398843" y="269999"/>
            <a:ext cx="2520280" cy="461665"/>
          </a:xfrm>
          <a:prstGeom prst="rect">
            <a:avLst/>
          </a:prstGeom>
          <a:solidFill>
            <a:srgbClr val="6699FF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l-GR"/>
            </a:defPPr>
            <a:lvl1pPr algn="ctr"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l-GR" dirty="0"/>
              <a:t>ΟΠΣΔΠ</a:t>
            </a:r>
            <a:endParaRPr lang="el-GR" dirty="0"/>
          </a:p>
        </p:txBody>
      </p:sp>
      <p:sp>
        <p:nvSpPr>
          <p:cNvPr id="10" name="9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0B1D7-922A-44EB-B366-8F2B00E3B796}" type="slidenum">
              <a:rPr lang="el-GR" smtClean="0"/>
              <a:pPr/>
              <a:t>17</a:t>
            </a:fld>
            <a:endParaRPr lang="el-GR"/>
          </a:p>
        </p:txBody>
      </p:sp>
    </p:spTree>
  </p:cSld>
  <p:clrMapOvr>
    <a:masterClrMapping/>
  </p:clrMapOvr>
  <p:transition advTm="300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TextBox"/>
          <p:cNvSpPr txBox="1"/>
          <p:nvPr/>
        </p:nvSpPr>
        <p:spPr>
          <a:xfrm>
            <a:off x="0" y="7830839"/>
            <a:ext cx="12172950" cy="1494135"/>
          </a:xfrm>
          <a:prstGeom prst="rect">
            <a:avLst/>
          </a:prstGeom>
          <a:noFill/>
        </p:spPr>
        <p:txBody>
          <a:bodyPr vert="horz" rtlCol="0" anchor="t">
            <a:noAutofit/>
          </a:bodyPr>
          <a:lstStyle/>
          <a:p>
            <a:pPr algn="ctr"/>
            <a:r>
              <a:rPr lang="el-GR" sz="3200" b="1" dirty="0" smtClean="0">
                <a:latin typeface="+mj-lt"/>
              </a:rPr>
              <a:t>Αρχείο ΗΤ στον φάκελο της ΗΔΔ</a:t>
            </a:r>
            <a:endParaRPr lang="el-GR" sz="3200" b="1" dirty="0">
              <a:latin typeface="+mj-lt"/>
            </a:endParaRPr>
          </a:p>
        </p:txBody>
      </p:sp>
      <p:sp>
        <p:nvSpPr>
          <p:cNvPr id="5" name="4 - Έλλειψη"/>
          <p:cNvSpPr/>
          <p:nvPr/>
        </p:nvSpPr>
        <p:spPr>
          <a:xfrm>
            <a:off x="3638203" y="4014415"/>
            <a:ext cx="3024336" cy="50405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" name="TextBox 3"/>
          <p:cNvSpPr txBox="1"/>
          <p:nvPr/>
        </p:nvSpPr>
        <p:spPr>
          <a:xfrm>
            <a:off x="9398843" y="269999"/>
            <a:ext cx="2520280" cy="461665"/>
          </a:xfrm>
          <a:prstGeom prst="rect">
            <a:avLst/>
          </a:prstGeom>
          <a:solidFill>
            <a:srgbClr val="6699FF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l-GR"/>
            </a:defPPr>
            <a:lvl1pPr algn="ctr"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l-GR" dirty="0"/>
              <a:t>ΟΠΣΔΠ</a:t>
            </a:r>
            <a:endParaRPr lang="el-GR" dirty="0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0B1D7-922A-44EB-B366-8F2B00E3B796}" type="slidenum">
              <a:rPr lang="el-GR" smtClean="0"/>
              <a:pPr/>
              <a:t>18</a:t>
            </a:fld>
            <a:endParaRPr lang="el-GR"/>
          </a:p>
        </p:txBody>
      </p:sp>
    </p:spTree>
  </p:cSld>
  <p:clrMapOvr>
    <a:masterClrMapping/>
  </p:clrMapOvr>
  <p:transition advTm="300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Ορθογώνιο">
            <a:hlinkClick r:id="" action="ppaction://noaction">
              <a:snd r:embed="rId3" name="audio_id_131.wav"/>
            </a:hlinkClick>
          </p:cNvPr>
          <p:cNvSpPr/>
          <p:nvPr/>
        </p:nvSpPr>
        <p:spPr>
          <a:xfrm>
            <a:off x="0" y="6572250"/>
            <a:ext cx="1704975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19050" cap="flat" cmpd="sng" algn="ctr">
            <a:solidFill>
              <a:srgbClr val="7F7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47625" tIns="47625" rIns="47625" bIns="47625" rtlCol="0" anchor="ctr">
            <a:noAutofit/>
          </a:bodyPr>
          <a:lstStyle/>
          <a:p>
            <a:pPr algn="ctr"/>
            <a:endParaRPr lang="el-GR"/>
          </a:p>
        </p:txBody>
      </p:sp>
      <p:sp>
        <p:nvSpPr>
          <p:cNvPr id="4" name="3 - TextBox"/>
          <p:cNvSpPr txBox="1"/>
          <p:nvPr/>
        </p:nvSpPr>
        <p:spPr>
          <a:xfrm>
            <a:off x="0" y="8547893"/>
            <a:ext cx="12172950" cy="777081"/>
          </a:xfrm>
          <a:prstGeom prst="rect">
            <a:avLst/>
          </a:prstGeom>
          <a:noFill/>
        </p:spPr>
        <p:txBody>
          <a:bodyPr vert="horz" rtlCol="0" anchor="t">
            <a:noAutofit/>
          </a:bodyPr>
          <a:lstStyle/>
          <a:p>
            <a:pPr lvl="0" algn="ctr"/>
            <a:r>
              <a:rPr lang="el-GR" sz="3200" b="1" dirty="0" smtClean="0">
                <a:solidFill>
                  <a:prstClr val="black"/>
                </a:solidFill>
                <a:latin typeface="+mj-lt"/>
              </a:rPr>
              <a:t>Έκδοση ΧΕ –</a:t>
            </a:r>
            <a:r>
              <a:rPr lang="en-US" sz="3200" b="1" dirty="0" smtClean="0">
                <a:solidFill>
                  <a:prstClr val="black"/>
                </a:solidFill>
                <a:latin typeface="+mj-lt"/>
              </a:rPr>
              <a:t> IV</a:t>
            </a:r>
            <a:r>
              <a:rPr lang="el-GR" sz="3200" b="1" dirty="0" smtClean="0">
                <a:solidFill>
                  <a:prstClr val="black"/>
                </a:solidFill>
                <a:latin typeface="+mj-lt"/>
              </a:rPr>
              <a:t> </a:t>
            </a:r>
            <a:r>
              <a:rPr lang="el-GR" sz="2400" b="1" dirty="0" smtClean="0">
                <a:solidFill>
                  <a:prstClr val="black"/>
                </a:solidFill>
                <a:latin typeface="+mj-lt"/>
              </a:rPr>
              <a:t>(επιλογή τύπου παραστατικού)</a:t>
            </a:r>
            <a:endParaRPr lang="el-GR" sz="2400" b="1" dirty="0">
              <a:solidFill>
                <a:prstClr val="black"/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398843" y="269999"/>
            <a:ext cx="2520280" cy="461665"/>
          </a:xfrm>
          <a:prstGeom prst="rect">
            <a:avLst/>
          </a:prstGeom>
          <a:solidFill>
            <a:srgbClr val="6699FF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l-GR"/>
            </a:defPPr>
            <a:lvl1pPr algn="ctr"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l-GR" dirty="0"/>
              <a:t>ΟΠΣΔΠ</a:t>
            </a:r>
            <a:endParaRPr lang="el-GR" dirty="0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0B1D7-922A-44EB-B366-8F2B00E3B796}" type="slidenum">
              <a:rPr lang="el-GR" smtClean="0"/>
              <a:pPr/>
              <a:t>19</a:t>
            </a:fld>
            <a:endParaRPr lang="el-GR"/>
          </a:p>
        </p:txBody>
      </p:sp>
    </p:spTree>
  </p:cSld>
  <p:clrMapOvr>
    <a:masterClrMapping/>
  </p:clrMapOvr>
  <p:transition advTm="30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2652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Περιεχόμενο Παρουσίασης</a:t>
            </a:r>
            <a:endParaRPr lang="el-GR" dirty="0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0B1D7-922A-44EB-B366-8F2B00E3B796}" type="slidenum">
              <a:rPr lang="el-GR" smtClean="0"/>
              <a:pPr/>
              <a:t>2</a:t>
            </a:fld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quarter" idx="1"/>
          </p:nvPr>
        </p:nvSpPr>
        <p:spPr>
          <a:xfrm>
            <a:off x="613867" y="1710159"/>
            <a:ext cx="10955655" cy="6984776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l-GR" dirty="0" smtClean="0"/>
              <a:t> Πίνακας αναζήτησης ΗΤ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l-GR" dirty="0" smtClean="0"/>
              <a:t> Εμφάνιση ΗΤ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l-GR" dirty="0" smtClean="0"/>
              <a:t> Έκδοση χρηματικού εντάλματος</a:t>
            </a:r>
          </a:p>
          <a:p>
            <a:pPr lvl="1">
              <a:lnSpc>
                <a:spcPct val="150000"/>
              </a:lnSpc>
            </a:pPr>
            <a:r>
              <a:rPr lang="el-GR" dirty="0" smtClean="0"/>
              <a:t>για την πληρωμή ΗΤ εις ολόκληρο</a:t>
            </a:r>
          </a:p>
          <a:p>
            <a:pPr lvl="1">
              <a:lnSpc>
                <a:spcPct val="150000"/>
              </a:lnSpc>
            </a:pPr>
            <a:r>
              <a:rPr lang="el-GR" dirty="0" smtClean="0"/>
              <a:t>για την πληρωμή ΗΤ με περικοπή ποσού</a:t>
            </a:r>
          </a:p>
          <a:p>
            <a:pPr lvl="1">
              <a:lnSpc>
                <a:spcPct val="150000"/>
              </a:lnSpc>
            </a:pPr>
            <a:r>
              <a:rPr lang="el-GR" dirty="0" smtClean="0"/>
              <a:t>για την τμηματική πληρωμή ΗΤ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l-GR" dirty="0" smtClean="0"/>
              <a:t> Ακύρωση χρηματικού εντάλματος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l-GR" dirty="0" smtClean="0"/>
              <a:t> Παρακολούθηση ανάλωσης ποσού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l-GR" dirty="0" smtClean="0"/>
              <a:t> Αναφορές καταστάσεων ΗΤ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endParaRPr lang="el-GR" dirty="0" smtClean="0"/>
          </a:p>
          <a:p>
            <a:pPr>
              <a:buFont typeface="Wingdings" pitchFamily="2" charset="2"/>
              <a:buChar char="v"/>
            </a:pPr>
            <a:endParaRPr lang="el-GR" dirty="0" smtClean="0"/>
          </a:p>
          <a:p>
            <a:pPr lvl="1"/>
            <a:endParaRPr lang="el-GR" dirty="0" smtClean="0"/>
          </a:p>
          <a:p>
            <a:pPr lvl="1"/>
            <a:endParaRPr lang="el-GR" dirty="0" smtClean="0"/>
          </a:p>
          <a:p>
            <a:pPr>
              <a:buFont typeface="Wingdings" pitchFamily="2" charset="2"/>
              <a:buChar char="v"/>
            </a:pPr>
            <a:endParaRPr lang="el-GR" dirty="0" smtClean="0"/>
          </a:p>
          <a:p>
            <a:pPr>
              <a:buFont typeface="Wingdings" pitchFamily="2" charset="2"/>
              <a:buChar char="v"/>
            </a:pPr>
            <a:endParaRPr lang="el-GR" dirty="0"/>
          </a:p>
        </p:txBody>
      </p:sp>
    </p:spTree>
  </p:cSld>
  <p:clrMapOvr>
    <a:masterClrMapping/>
  </p:clrMapOvr>
  <p:transition advTm="300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TextBox"/>
          <p:cNvSpPr txBox="1"/>
          <p:nvPr/>
        </p:nvSpPr>
        <p:spPr>
          <a:xfrm>
            <a:off x="0" y="8547893"/>
            <a:ext cx="12172950" cy="777081"/>
          </a:xfrm>
          <a:prstGeom prst="rect">
            <a:avLst/>
          </a:prstGeom>
          <a:noFill/>
        </p:spPr>
        <p:txBody>
          <a:bodyPr vert="horz" rtlCol="0" anchor="t">
            <a:noAutofit/>
          </a:bodyPr>
          <a:lstStyle/>
          <a:p>
            <a:pPr lvl="0" algn="ctr"/>
            <a:r>
              <a:rPr lang="el-GR" sz="3200" b="1" dirty="0" smtClean="0">
                <a:solidFill>
                  <a:prstClr val="black"/>
                </a:solidFill>
                <a:latin typeface="+mj-lt"/>
              </a:rPr>
              <a:t>Έκδοση ΧΕ -</a:t>
            </a:r>
            <a:r>
              <a:rPr lang="en-US" sz="3200" b="1" dirty="0" smtClean="0">
                <a:solidFill>
                  <a:prstClr val="black"/>
                </a:solidFill>
                <a:latin typeface="+mj-lt"/>
              </a:rPr>
              <a:t> V</a:t>
            </a:r>
            <a:endParaRPr lang="el-GR" sz="3200" b="1" dirty="0">
              <a:solidFill>
                <a:prstClr val="black"/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398843" y="269999"/>
            <a:ext cx="2520280" cy="461665"/>
          </a:xfrm>
          <a:prstGeom prst="rect">
            <a:avLst/>
          </a:prstGeom>
          <a:solidFill>
            <a:srgbClr val="6699FF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l-GR"/>
            </a:defPPr>
            <a:lvl1pPr algn="ctr"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l-GR" dirty="0"/>
              <a:t>ΟΠΣΔΠ</a:t>
            </a:r>
            <a:endParaRPr lang="el-GR" dirty="0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0B1D7-922A-44EB-B366-8F2B00E3B796}" type="slidenum">
              <a:rPr lang="el-GR" smtClean="0"/>
              <a:pPr/>
              <a:t>20</a:t>
            </a:fld>
            <a:endParaRPr lang="el-GR"/>
          </a:p>
        </p:txBody>
      </p:sp>
    </p:spTree>
  </p:cSld>
  <p:clrMapOvr>
    <a:masterClrMapping/>
  </p:clrMapOvr>
  <p:transition advTm="300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TextBox"/>
          <p:cNvSpPr txBox="1"/>
          <p:nvPr/>
        </p:nvSpPr>
        <p:spPr>
          <a:xfrm>
            <a:off x="0" y="8547894"/>
            <a:ext cx="12172950" cy="777081"/>
          </a:xfrm>
          <a:prstGeom prst="rect">
            <a:avLst/>
          </a:prstGeom>
          <a:noFill/>
        </p:spPr>
        <p:txBody>
          <a:bodyPr vert="horz" rtlCol="0" anchor="t">
            <a:noAutofit/>
          </a:bodyPr>
          <a:lstStyle/>
          <a:p>
            <a:pPr algn="ctr"/>
            <a:r>
              <a:rPr lang="el-GR" sz="3200" b="1" dirty="0" smtClean="0">
                <a:latin typeface="+mj-lt"/>
              </a:rPr>
              <a:t>Ολική πληρωμή ΗΤ – </a:t>
            </a:r>
            <a:r>
              <a:rPr lang="en-US" sz="3200" b="1" dirty="0" smtClean="0">
                <a:latin typeface="+mj-lt"/>
              </a:rPr>
              <a:t>I</a:t>
            </a:r>
            <a:r>
              <a:rPr lang="el-GR" sz="3200" b="1" dirty="0" smtClean="0">
                <a:latin typeface="+mj-lt"/>
              </a:rPr>
              <a:t> </a:t>
            </a:r>
            <a:r>
              <a:rPr lang="el-GR" sz="2400" b="1" dirty="0" smtClean="0">
                <a:latin typeface="+mj-lt"/>
              </a:rPr>
              <a:t>(επιλογή ΗΤ)</a:t>
            </a:r>
            <a:endParaRPr lang="el-GR" sz="2400" b="1" dirty="0"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398843" y="269999"/>
            <a:ext cx="2520280" cy="461665"/>
          </a:xfrm>
          <a:prstGeom prst="rect">
            <a:avLst/>
          </a:prstGeom>
          <a:solidFill>
            <a:srgbClr val="6699FF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l-GR"/>
            </a:defPPr>
            <a:lvl1pPr algn="ctr"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l-GR" dirty="0"/>
              <a:t>ΟΠΣΔΠ</a:t>
            </a:r>
            <a:endParaRPr lang="el-GR" dirty="0"/>
          </a:p>
        </p:txBody>
      </p:sp>
      <p:sp>
        <p:nvSpPr>
          <p:cNvPr id="5" name="4 - Ορθογώνιο"/>
          <p:cNvSpPr/>
          <p:nvPr/>
        </p:nvSpPr>
        <p:spPr>
          <a:xfrm>
            <a:off x="4646315" y="4374455"/>
            <a:ext cx="432048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0B1D7-922A-44EB-B366-8F2B00E3B796}" type="slidenum">
              <a:rPr lang="el-GR" smtClean="0"/>
              <a:pPr/>
              <a:t>21</a:t>
            </a:fld>
            <a:endParaRPr lang="el-GR"/>
          </a:p>
        </p:txBody>
      </p:sp>
    </p:spTree>
  </p:cSld>
  <p:clrMapOvr>
    <a:masterClrMapping/>
  </p:clrMapOvr>
  <p:transition advTm="300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TextBox"/>
          <p:cNvSpPr txBox="1"/>
          <p:nvPr/>
        </p:nvSpPr>
        <p:spPr>
          <a:xfrm>
            <a:off x="0" y="8547893"/>
            <a:ext cx="12172950" cy="777081"/>
          </a:xfrm>
          <a:prstGeom prst="rect">
            <a:avLst/>
          </a:prstGeom>
          <a:noFill/>
        </p:spPr>
        <p:txBody>
          <a:bodyPr vert="horz" rtlCol="0" anchor="t">
            <a:noAutofit/>
          </a:bodyPr>
          <a:lstStyle/>
          <a:p>
            <a:pPr lvl="0" algn="ctr"/>
            <a:r>
              <a:rPr lang="el-GR" sz="3200" b="1" dirty="0" smtClean="0">
                <a:solidFill>
                  <a:prstClr val="black"/>
                </a:solidFill>
                <a:latin typeface="+mj-lt"/>
              </a:rPr>
              <a:t>Ολική πληρωμή ΗΤ - </a:t>
            </a:r>
            <a:r>
              <a:rPr lang="en-US" sz="3200" b="1" dirty="0" smtClean="0">
                <a:solidFill>
                  <a:prstClr val="black"/>
                </a:solidFill>
                <a:latin typeface="+mj-lt"/>
              </a:rPr>
              <a:t>II</a:t>
            </a:r>
            <a:endParaRPr lang="el-GR" sz="3200" b="1" dirty="0">
              <a:solidFill>
                <a:prstClr val="black"/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398843" y="269999"/>
            <a:ext cx="2520280" cy="461665"/>
          </a:xfrm>
          <a:prstGeom prst="rect">
            <a:avLst/>
          </a:prstGeom>
          <a:solidFill>
            <a:srgbClr val="6699FF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l-GR"/>
            </a:defPPr>
            <a:lvl1pPr algn="ctr"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l-GR" dirty="0"/>
              <a:t>ΟΠΣΔΠ</a:t>
            </a:r>
            <a:endParaRPr lang="el-GR" dirty="0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0B1D7-922A-44EB-B366-8F2B00E3B796}" type="slidenum">
              <a:rPr lang="el-GR" smtClean="0"/>
              <a:pPr/>
              <a:t>22</a:t>
            </a:fld>
            <a:endParaRPr lang="el-GR"/>
          </a:p>
        </p:txBody>
      </p:sp>
    </p:spTree>
  </p:cSld>
  <p:clrMapOvr>
    <a:masterClrMapping/>
  </p:clrMapOvr>
  <p:transition advTm="300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TextBox"/>
          <p:cNvSpPr txBox="1"/>
          <p:nvPr/>
        </p:nvSpPr>
        <p:spPr>
          <a:xfrm>
            <a:off x="0" y="8547893"/>
            <a:ext cx="12172950" cy="777081"/>
          </a:xfrm>
          <a:prstGeom prst="rect">
            <a:avLst/>
          </a:prstGeom>
          <a:noFill/>
        </p:spPr>
        <p:txBody>
          <a:bodyPr vert="horz" rtlCol="0" anchor="t">
            <a:noAutofit/>
          </a:bodyPr>
          <a:lstStyle/>
          <a:p>
            <a:pPr lvl="0" algn="ctr"/>
            <a:r>
              <a:rPr lang="el-GR" sz="3200" b="1" dirty="0" smtClean="0">
                <a:solidFill>
                  <a:prstClr val="black"/>
                </a:solidFill>
                <a:latin typeface="+mj-lt"/>
              </a:rPr>
              <a:t>Ολική πληρωμή ΗΤ – </a:t>
            </a:r>
            <a:r>
              <a:rPr lang="en-US" sz="3200" b="1" dirty="0" smtClean="0">
                <a:solidFill>
                  <a:prstClr val="black"/>
                </a:solidFill>
                <a:latin typeface="+mj-lt"/>
              </a:rPr>
              <a:t>III</a:t>
            </a:r>
            <a:r>
              <a:rPr lang="el-GR" sz="3200" b="1" dirty="0" smtClean="0">
                <a:solidFill>
                  <a:prstClr val="black"/>
                </a:solidFill>
                <a:latin typeface="+mj-lt"/>
              </a:rPr>
              <a:t> </a:t>
            </a:r>
            <a:r>
              <a:rPr lang="el-GR" sz="2400" b="1" dirty="0" smtClean="0">
                <a:solidFill>
                  <a:prstClr val="black"/>
                </a:solidFill>
                <a:latin typeface="+mj-lt"/>
              </a:rPr>
              <a:t>(αυτόματη ενημέρωση ποσών)</a:t>
            </a:r>
            <a:endParaRPr lang="el-GR" sz="2400" b="1" dirty="0">
              <a:solidFill>
                <a:prstClr val="black"/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398843" y="269999"/>
            <a:ext cx="2520280" cy="461665"/>
          </a:xfrm>
          <a:prstGeom prst="rect">
            <a:avLst/>
          </a:prstGeom>
          <a:solidFill>
            <a:srgbClr val="6699FF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l-GR"/>
            </a:defPPr>
            <a:lvl1pPr algn="ctr"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l-GR" dirty="0"/>
              <a:t>ΟΠΣΔΠ</a:t>
            </a:r>
            <a:endParaRPr lang="el-GR" dirty="0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0B1D7-922A-44EB-B366-8F2B00E3B796}" type="slidenum">
              <a:rPr lang="el-GR" smtClean="0"/>
              <a:pPr/>
              <a:t>23</a:t>
            </a:fld>
            <a:endParaRPr lang="el-GR"/>
          </a:p>
        </p:txBody>
      </p:sp>
    </p:spTree>
  </p:cSld>
  <p:clrMapOvr>
    <a:masterClrMapping/>
  </p:clrMapOvr>
  <p:transition advTm="300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Ορθογώνιο">
            <a:hlinkClick r:id="" action="ppaction://noaction">
              <a:snd r:embed="rId3" name="audio_id_131.wav"/>
            </a:hlinkClick>
          </p:cNvPr>
          <p:cNvSpPr/>
          <p:nvPr/>
        </p:nvSpPr>
        <p:spPr>
          <a:xfrm>
            <a:off x="4467225" y="5410200"/>
            <a:ext cx="1905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19050" cap="flat" cmpd="sng" algn="ctr">
            <a:solidFill>
              <a:srgbClr val="7F7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47625" tIns="47625" rIns="47625" bIns="47625" rtlCol="0" anchor="ctr">
            <a:noAutofit/>
          </a:bodyPr>
          <a:lstStyle/>
          <a:p>
            <a:pPr algn="ctr"/>
            <a:endParaRPr lang="el-GR"/>
          </a:p>
        </p:txBody>
      </p:sp>
      <p:sp>
        <p:nvSpPr>
          <p:cNvPr id="4" name="3 - TextBox"/>
          <p:cNvSpPr txBox="1"/>
          <p:nvPr/>
        </p:nvSpPr>
        <p:spPr>
          <a:xfrm>
            <a:off x="0" y="8547893"/>
            <a:ext cx="12172950" cy="777081"/>
          </a:xfrm>
          <a:prstGeom prst="rect">
            <a:avLst/>
          </a:prstGeom>
          <a:noFill/>
        </p:spPr>
        <p:txBody>
          <a:bodyPr vert="horz" rtlCol="0" anchor="t">
            <a:noAutofit/>
          </a:bodyPr>
          <a:lstStyle/>
          <a:p>
            <a:pPr algn="ctr"/>
            <a:r>
              <a:rPr lang="el-GR" sz="3200" b="1" dirty="0" smtClean="0">
                <a:latin typeface="+mj-lt"/>
              </a:rPr>
              <a:t>Διαχείριση ΗΤ από έναν  χρήστη</a:t>
            </a:r>
            <a:endParaRPr lang="el-GR" sz="3200" b="1" dirty="0"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398843" y="269999"/>
            <a:ext cx="2520280" cy="461665"/>
          </a:xfrm>
          <a:prstGeom prst="rect">
            <a:avLst/>
          </a:prstGeom>
          <a:solidFill>
            <a:srgbClr val="6699FF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l-GR"/>
            </a:defPPr>
            <a:lvl1pPr algn="ctr"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l-GR" dirty="0"/>
              <a:t>ΟΠΣΔΠ</a:t>
            </a:r>
            <a:endParaRPr lang="el-GR" dirty="0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0B1D7-922A-44EB-B366-8F2B00E3B796}" type="slidenum">
              <a:rPr lang="el-GR" smtClean="0"/>
              <a:pPr/>
              <a:t>24</a:t>
            </a:fld>
            <a:endParaRPr lang="el-GR"/>
          </a:p>
        </p:txBody>
      </p:sp>
    </p:spTree>
  </p:cSld>
  <p:clrMapOvr>
    <a:masterClrMapping/>
  </p:clrMapOvr>
  <p:transition advTm="30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7031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Ορθογώνιο">
            <a:hlinkClick r:id="" action="ppaction://noaction">
              <a:snd r:embed="rId3" name="audio_id_131.wav"/>
            </a:hlinkClick>
          </p:cNvPr>
          <p:cNvSpPr/>
          <p:nvPr/>
        </p:nvSpPr>
        <p:spPr>
          <a:xfrm>
            <a:off x="9525" y="6343650"/>
            <a:ext cx="1704975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19050" cap="flat" cmpd="sng" algn="ctr">
            <a:solidFill>
              <a:srgbClr val="7F7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47625" tIns="47625" rIns="47625" bIns="47625" rtlCol="0" anchor="ctr">
            <a:noAutofit/>
          </a:bodyPr>
          <a:lstStyle/>
          <a:p>
            <a:pPr algn="ctr"/>
            <a:endParaRPr lang="el-GR">
              <a:solidFill>
                <a:prstClr val="white"/>
              </a:solidFill>
            </a:endParaRPr>
          </a:p>
        </p:txBody>
      </p:sp>
      <p:sp>
        <p:nvSpPr>
          <p:cNvPr id="4" name="3 - TextBox"/>
          <p:cNvSpPr txBox="1"/>
          <p:nvPr/>
        </p:nvSpPr>
        <p:spPr>
          <a:xfrm>
            <a:off x="0" y="8547894"/>
            <a:ext cx="12172950" cy="777081"/>
          </a:xfrm>
          <a:prstGeom prst="rect">
            <a:avLst/>
          </a:prstGeom>
          <a:noFill/>
        </p:spPr>
        <p:txBody>
          <a:bodyPr vert="horz" rtlCol="0" anchor="t">
            <a:noAutofit/>
          </a:bodyPr>
          <a:lstStyle/>
          <a:p>
            <a:pPr algn="ctr"/>
            <a:r>
              <a:rPr lang="el-GR" sz="3200" b="1" dirty="0" smtClean="0">
                <a:solidFill>
                  <a:prstClr val="black"/>
                </a:solidFill>
              </a:rPr>
              <a:t>Εισαγωγή ηλεκτρονικού  </a:t>
            </a:r>
            <a:r>
              <a:rPr lang="en-US" sz="3200" b="1" dirty="0" smtClean="0">
                <a:solidFill>
                  <a:prstClr val="black"/>
                </a:solidFill>
              </a:rPr>
              <a:t>&amp;</a:t>
            </a:r>
            <a:r>
              <a:rPr lang="el-GR" sz="3200" b="1" dirty="0" smtClean="0">
                <a:solidFill>
                  <a:prstClr val="black"/>
                </a:solidFill>
              </a:rPr>
              <a:t> έγχαρτου τιμολόγιου στο  ΧΕ </a:t>
            </a:r>
            <a:r>
              <a:rPr lang="en-US" sz="3200" b="1" dirty="0" smtClean="0">
                <a:solidFill>
                  <a:prstClr val="black"/>
                </a:solidFill>
              </a:rPr>
              <a:t>- I</a:t>
            </a:r>
            <a:endParaRPr lang="el-GR" sz="3200" b="1" dirty="0">
              <a:solidFill>
                <a:prstClr val="black"/>
              </a:solidFill>
            </a:endParaRPr>
          </a:p>
        </p:txBody>
      </p:sp>
      <p:sp>
        <p:nvSpPr>
          <p:cNvPr id="6" name="TextBox 3"/>
          <p:cNvSpPr txBox="1"/>
          <p:nvPr/>
        </p:nvSpPr>
        <p:spPr>
          <a:xfrm>
            <a:off x="9398843" y="269999"/>
            <a:ext cx="2520280" cy="461665"/>
          </a:xfrm>
          <a:prstGeom prst="rect">
            <a:avLst/>
          </a:prstGeom>
          <a:solidFill>
            <a:srgbClr val="6699FF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l-GR"/>
            </a:defPPr>
            <a:lvl1pPr algn="ctr"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l-GR" dirty="0"/>
              <a:t>ΟΠΣΔΠ</a:t>
            </a:r>
            <a:endParaRPr lang="el-GR" dirty="0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C571D-C065-4E75-9E9A-4047EE481A87}" type="slidenum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25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advTm="30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TextBox"/>
          <p:cNvSpPr txBox="1"/>
          <p:nvPr/>
        </p:nvSpPr>
        <p:spPr>
          <a:xfrm>
            <a:off x="0" y="8547893"/>
            <a:ext cx="12172950" cy="777081"/>
          </a:xfrm>
          <a:prstGeom prst="rect">
            <a:avLst/>
          </a:prstGeom>
          <a:noFill/>
        </p:spPr>
        <p:txBody>
          <a:bodyPr vert="horz" rtlCol="0" anchor="t">
            <a:noAutofit/>
          </a:bodyPr>
          <a:lstStyle/>
          <a:p>
            <a:pPr algn="ctr"/>
            <a:r>
              <a:rPr lang="el-GR" sz="3200" b="1" dirty="0" smtClean="0">
                <a:solidFill>
                  <a:prstClr val="black"/>
                </a:solidFill>
              </a:rPr>
              <a:t>Εισαγωγή ηλεκτρονικού  </a:t>
            </a:r>
            <a:r>
              <a:rPr lang="en-US" sz="3200" b="1" dirty="0" smtClean="0">
                <a:solidFill>
                  <a:prstClr val="black"/>
                </a:solidFill>
              </a:rPr>
              <a:t>&amp;</a:t>
            </a:r>
            <a:r>
              <a:rPr lang="el-GR" sz="3200" b="1" dirty="0" smtClean="0">
                <a:solidFill>
                  <a:prstClr val="black"/>
                </a:solidFill>
              </a:rPr>
              <a:t> έγχαρτου τιμολόγιου στο  ΧΕ </a:t>
            </a:r>
            <a:r>
              <a:rPr lang="en-US" sz="3200" b="1" dirty="0" smtClean="0">
                <a:solidFill>
                  <a:prstClr val="black"/>
                </a:solidFill>
              </a:rPr>
              <a:t>- II</a:t>
            </a:r>
            <a:endParaRPr lang="el-GR" sz="3200" b="1" dirty="0">
              <a:solidFill>
                <a:prstClr val="black"/>
              </a:solidFill>
            </a:endParaRPr>
          </a:p>
        </p:txBody>
      </p:sp>
      <p:sp>
        <p:nvSpPr>
          <p:cNvPr id="5" name="TextBox 3"/>
          <p:cNvSpPr txBox="1"/>
          <p:nvPr/>
        </p:nvSpPr>
        <p:spPr>
          <a:xfrm>
            <a:off x="9398843" y="269999"/>
            <a:ext cx="2520280" cy="461665"/>
          </a:xfrm>
          <a:prstGeom prst="rect">
            <a:avLst/>
          </a:prstGeom>
          <a:solidFill>
            <a:srgbClr val="6699FF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l-GR"/>
            </a:defPPr>
            <a:lvl1pPr algn="ctr"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l-GR" dirty="0"/>
              <a:t>ΟΠΣΔΠ</a:t>
            </a:r>
            <a:endParaRPr lang="el-GR" dirty="0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C571D-C065-4E75-9E9A-4047EE481A87}" type="slidenum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26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advTm="300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TextBox"/>
          <p:cNvSpPr txBox="1"/>
          <p:nvPr/>
        </p:nvSpPr>
        <p:spPr>
          <a:xfrm>
            <a:off x="0" y="8547893"/>
            <a:ext cx="12172950" cy="777081"/>
          </a:xfrm>
          <a:prstGeom prst="rect">
            <a:avLst/>
          </a:prstGeom>
          <a:noFill/>
        </p:spPr>
        <p:txBody>
          <a:bodyPr vert="horz" rtlCol="0" anchor="t">
            <a:noAutofit/>
          </a:bodyPr>
          <a:lstStyle/>
          <a:p>
            <a:pPr lvl="0" algn="ctr"/>
            <a:r>
              <a:rPr lang="el-GR" sz="3200" b="1" dirty="0" smtClean="0">
                <a:solidFill>
                  <a:prstClr val="black"/>
                </a:solidFill>
                <a:latin typeface="+mj-lt"/>
              </a:rPr>
              <a:t>Ολική πληρωμή ΗΤ - </a:t>
            </a:r>
            <a:r>
              <a:rPr lang="en-US" sz="3200" b="1" dirty="0" smtClean="0">
                <a:solidFill>
                  <a:prstClr val="black"/>
                </a:solidFill>
                <a:latin typeface="+mj-lt"/>
              </a:rPr>
              <a:t>IV</a:t>
            </a:r>
            <a:endParaRPr lang="el-GR" sz="3200" b="1" dirty="0">
              <a:solidFill>
                <a:prstClr val="black"/>
              </a:solidFill>
              <a:latin typeface="+mj-lt"/>
            </a:endParaRPr>
          </a:p>
        </p:txBody>
      </p:sp>
      <p:cxnSp>
        <p:nvCxnSpPr>
          <p:cNvPr id="6" name="5 - Ευθύγραμμο βέλος σύνδεσης"/>
          <p:cNvCxnSpPr/>
          <p:nvPr/>
        </p:nvCxnSpPr>
        <p:spPr>
          <a:xfrm flipH="1">
            <a:off x="1261939" y="7614815"/>
            <a:ext cx="1152128" cy="1368152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9398843" y="269999"/>
            <a:ext cx="2520280" cy="461665"/>
          </a:xfrm>
          <a:prstGeom prst="rect">
            <a:avLst/>
          </a:prstGeom>
          <a:solidFill>
            <a:srgbClr val="6699FF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l-GR"/>
            </a:defPPr>
            <a:lvl1pPr algn="ctr"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l-GR" dirty="0"/>
              <a:t>ΟΠΣΔΠ</a:t>
            </a:r>
            <a:endParaRPr lang="el-GR" dirty="0"/>
          </a:p>
        </p:txBody>
      </p:sp>
      <p:sp>
        <p:nvSpPr>
          <p:cNvPr id="8" name="7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0B1D7-922A-44EB-B366-8F2B00E3B796}" type="slidenum">
              <a:rPr lang="el-GR" smtClean="0"/>
              <a:pPr/>
              <a:t>27</a:t>
            </a:fld>
            <a:endParaRPr lang="el-GR"/>
          </a:p>
        </p:txBody>
      </p:sp>
    </p:spTree>
  </p:cSld>
  <p:clrMapOvr>
    <a:masterClrMapping/>
  </p:clrMapOvr>
  <p:transition advTm="3000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Ορθογώνιο">
            <a:hlinkClick r:id="" action="ppaction://noaction">
              <a:snd r:embed="rId3" name="audio_id_131.wav"/>
            </a:hlinkClick>
          </p:cNvPr>
          <p:cNvSpPr/>
          <p:nvPr/>
        </p:nvSpPr>
        <p:spPr>
          <a:xfrm>
            <a:off x="123825" y="333375"/>
            <a:ext cx="2857500" cy="295275"/>
          </a:xfrm>
          <a:prstGeom prst="rect">
            <a:avLst/>
          </a:prstGeom>
          <a:solidFill>
            <a:srgbClr val="000000">
              <a:alpha val="0"/>
            </a:srgbClr>
          </a:solidFill>
          <a:ln w="19050" cap="flat" cmpd="sng" algn="ctr">
            <a:solidFill>
              <a:srgbClr val="7F7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47625" tIns="47625" rIns="47625" bIns="47625" rtlCol="0" anchor="ctr">
            <a:noAutofit/>
          </a:bodyPr>
          <a:lstStyle/>
          <a:p>
            <a:pPr algn="ctr"/>
            <a:endParaRPr lang="el-GR"/>
          </a:p>
        </p:txBody>
      </p:sp>
      <p:sp>
        <p:nvSpPr>
          <p:cNvPr id="4" name="3 - TextBox"/>
          <p:cNvSpPr txBox="1"/>
          <p:nvPr/>
        </p:nvSpPr>
        <p:spPr>
          <a:xfrm>
            <a:off x="0" y="8547893"/>
            <a:ext cx="12172950" cy="777081"/>
          </a:xfrm>
          <a:prstGeom prst="rect">
            <a:avLst/>
          </a:prstGeom>
          <a:noFill/>
        </p:spPr>
        <p:txBody>
          <a:bodyPr vert="horz" rtlCol="0" anchor="t">
            <a:noAutofit/>
          </a:bodyPr>
          <a:lstStyle/>
          <a:p>
            <a:pPr algn="ctr"/>
            <a:r>
              <a:rPr lang="el-GR" sz="3200" b="1" dirty="0" smtClean="0">
                <a:solidFill>
                  <a:prstClr val="black"/>
                </a:solidFill>
                <a:latin typeface="+mj-lt"/>
              </a:rPr>
              <a:t>Ενημέρωση πίνακα ΗΤ </a:t>
            </a:r>
            <a:endParaRPr lang="el-GR" b="1" dirty="0">
              <a:latin typeface="+mj-lt"/>
            </a:endParaRPr>
          </a:p>
        </p:txBody>
      </p:sp>
      <p:cxnSp>
        <p:nvCxnSpPr>
          <p:cNvPr id="8" name="7 - Ευθύγραμμο βέλος σύνδεσης"/>
          <p:cNvCxnSpPr/>
          <p:nvPr/>
        </p:nvCxnSpPr>
        <p:spPr>
          <a:xfrm>
            <a:off x="8678763" y="774055"/>
            <a:ext cx="1080120" cy="1296144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9398843" y="269999"/>
            <a:ext cx="2520280" cy="461665"/>
          </a:xfrm>
          <a:prstGeom prst="rect">
            <a:avLst/>
          </a:prstGeom>
          <a:solidFill>
            <a:srgbClr val="6699FF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l-GR"/>
            </a:defPPr>
            <a:lvl1pPr algn="ctr"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l-GR" dirty="0"/>
              <a:t>ΟΠΣΔΠ</a:t>
            </a:r>
            <a:endParaRPr lang="el-GR" dirty="0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0B1D7-922A-44EB-B366-8F2B00E3B796}" type="slidenum">
              <a:rPr lang="el-GR" smtClean="0"/>
              <a:pPr/>
              <a:t>28</a:t>
            </a:fld>
            <a:endParaRPr lang="el-GR"/>
          </a:p>
        </p:txBody>
      </p:sp>
    </p:spTree>
  </p:cSld>
  <p:clrMapOvr>
    <a:masterClrMapping/>
  </p:clrMapOvr>
  <p:transition advTm="30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3458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Ορθογώνιο">
            <a:hlinkClick r:id="" action="ppaction://noaction">
              <a:snd r:embed="rId3" name="audio_id_131.wav"/>
            </a:hlinkClick>
          </p:cNvPr>
          <p:cNvSpPr/>
          <p:nvPr/>
        </p:nvSpPr>
        <p:spPr>
          <a:xfrm>
            <a:off x="2466975" y="4152900"/>
            <a:ext cx="1905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19050" cap="flat" cmpd="sng" algn="ctr">
            <a:solidFill>
              <a:srgbClr val="7F7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47625" tIns="47625" rIns="47625" bIns="47625" rtlCol="0" anchor="ctr">
            <a:noAutofit/>
          </a:bodyPr>
          <a:lstStyle/>
          <a:p>
            <a:pPr algn="ctr"/>
            <a:endParaRPr lang="el-GR"/>
          </a:p>
        </p:txBody>
      </p:sp>
      <p:sp>
        <p:nvSpPr>
          <p:cNvPr id="4" name="3 - TextBox"/>
          <p:cNvSpPr txBox="1"/>
          <p:nvPr/>
        </p:nvSpPr>
        <p:spPr>
          <a:xfrm>
            <a:off x="0" y="8547894"/>
            <a:ext cx="12172950" cy="777081"/>
          </a:xfrm>
          <a:prstGeom prst="rect">
            <a:avLst/>
          </a:prstGeom>
          <a:noFill/>
        </p:spPr>
        <p:txBody>
          <a:bodyPr vert="horz" rtlCol="0" anchor="t">
            <a:noAutofit/>
          </a:bodyPr>
          <a:lstStyle/>
          <a:p>
            <a:pPr algn="ctr"/>
            <a:r>
              <a:rPr lang="el-GR" sz="3200" b="1" dirty="0" smtClean="0">
                <a:latin typeface="+mj-lt"/>
              </a:rPr>
              <a:t>Ακύρωση ΧΕ  - </a:t>
            </a:r>
            <a:r>
              <a:rPr lang="en-US" sz="3200" b="1" dirty="0" smtClean="0">
                <a:latin typeface="+mj-lt"/>
              </a:rPr>
              <a:t>I</a:t>
            </a:r>
            <a:endParaRPr lang="el-GR" sz="3200" b="1" dirty="0"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398843" y="269999"/>
            <a:ext cx="2520280" cy="461665"/>
          </a:xfrm>
          <a:prstGeom prst="rect">
            <a:avLst/>
          </a:prstGeom>
          <a:solidFill>
            <a:srgbClr val="6699FF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l-GR"/>
            </a:defPPr>
            <a:lvl1pPr algn="ctr"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l-GR" dirty="0"/>
              <a:t>ΟΠΣΔΠ</a:t>
            </a:r>
            <a:endParaRPr lang="el-GR" dirty="0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0B1D7-922A-44EB-B366-8F2B00E3B796}" type="slidenum">
              <a:rPr lang="el-GR" smtClean="0"/>
              <a:pPr/>
              <a:t>29</a:t>
            </a:fld>
            <a:endParaRPr lang="el-GR"/>
          </a:p>
        </p:txBody>
      </p:sp>
    </p:spTree>
  </p:cSld>
  <p:clrMapOvr>
    <a:masterClrMapping/>
  </p:clrMapOvr>
  <p:transition advTm="30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3084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TextBox"/>
          <p:cNvSpPr txBox="1"/>
          <p:nvPr/>
        </p:nvSpPr>
        <p:spPr>
          <a:xfrm>
            <a:off x="0" y="8547893"/>
            <a:ext cx="12172950" cy="777081"/>
          </a:xfrm>
          <a:prstGeom prst="rect">
            <a:avLst/>
          </a:prstGeom>
          <a:noFill/>
        </p:spPr>
        <p:txBody>
          <a:bodyPr vert="horz" rtlCol="0" anchor="t">
            <a:noAutofit/>
          </a:bodyPr>
          <a:lstStyle/>
          <a:p>
            <a:pPr lvl="0" algn="ctr"/>
            <a:r>
              <a:rPr lang="el-GR" sz="3200" b="1" dirty="0" smtClean="0">
                <a:solidFill>
                  <a:prstClr val="black"/>
                </a:solidFill>
                <a:latin typeface="+mj-lt"/>
              </a:rPr>
              <a:t>Είσοδος στο σύστημα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398843" y="269999"/>
            <a:ext cx="2520280" cy="461665"/>
          </a:xfrm>
          <a:prstGeom prst="rect">
            <a:avLst/>
          </a:prstGeom>
          <a:solidFill>
            <a:srgbClr val="6699FF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l-GR"/>
            </a:defPPr>
            <a:lvl1pPr algn="ctr"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l-GR" dirty="0"/>
              <a:t>ΟΠΣΔΠ</a:t>
            </a:r>
            <a:endParaRPr lang="el-GR" dirty="0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0B1D7-922A-44EB-B366-8F2B00E3B796}" type="slidenum">
              <a:rPr lang="el-GR" smtClean="0"/>
              <a:pPr/>
              <a:t>3</a:t>
            </a:fld>
            <a:endParaRPr lang="el-GR"/>
          </a:p>
        </p:txBody>
      </p:sp>
    </p:spTree>
  </p:cSld>
  <p:clrMapOvr>
    <a:masterClrMapping/>
  </p:clrMapOvr>
  <p:transition advTm="30000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Ορθογώνιο">
            <a:hlinkClick r:id="" action="ppaction://noaction">
              <a:snd r:embed="rId4" name="audio_id_131.wav"/>
            </a:hlinkClick>
          </p:cNvPr>
          <p:cNvSpPr/>
          <p:nvPr/>
        </p:nvSpPr>
        <p:spPr>
          <a:xfrm>
            <a:off x="219075" y="1066800"/>
            <a:ext cx="1285875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19050" cap="flat" cmpd="sng" algn="ctr">
            <a:solidFill>
              <a:srgbClr val="7F7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47625" tIns="47625" rIns="47625" bIns="47625" rtlCol="0" anchor="ctr">
            <a:noAutofit/>
          </a:bodyPr>
          <a:lstStyle/>
          <a:p>
            <a:pPr algn="ctr"/>
            <a:endParaRPr lang="el-GR"/>
          </a:p>
        </p:txBody>
      </p:sp>
      <p:sp>
        <p:nvSpPr>
          <p:cNvPr id="4" name="3 - TextBox"/>
          <p:cNvSpPr txBox="1"/>
          <p:nvPr/>
        </p:nvSpPr>
        <p:spPr>
          <a:xfrm>
            <a:off x="0" y="8547894"/>
            <a:ext cx="12172950" cy="777081"/>
          </a:xfrm>
          <a:prstGeom prst="rect">
            <a:avLst/>
          </a:prstGeom>
          <a:noFill/>
        </p:spPr>
        <p:txBody>
          <a:bodyPr vert="horz" rtlCol="0" anchor="t">
            <a:noAutofit/>
          </a:bodyPr>
          <a:lstStyle/>
          <a:p>
            <a:pPr lvl="0" algn="ctr"/>
            <a:r>
              <a:rPr lang="el-GR" sz="3200" b="1" dirty="0" smtClean="0">
                <a:solidFill>
                  <a:prstClr val="black"/>
                </a:solidFill>
                <a:latin typeface="+mj-lt"/>
              </a:rPr>
              <a:t>Ακύρωση ΧΕ  - </a:t>
            </a:r>
            <a:r>
              <a:rPr lang="en-US" sz="3200" b="1" dirty="0" smtClean="0">
                <a:solidFill>
                  <a:prstClr val="black"/>
                </a:solidFill>
                <a:latin typeface="+mj-lt"/>
              </a:rPr>
              <a:t>II</a:t>
            </a:r>
            <a:endParaRPr lang="el-GR" sz="3200" b="1" dirty="0">
              <a:solidFill>
                <a:prstClr val="black"/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398843" y="269999"/>
            <a:ext cx="2520280" cy="461665"/>
          </a:xfrm>
          <a:prstGeom prst="rect">
            <a:avLst/>
          </a:prstGeom>
          <a:solidFill>
            <a:srgbClr val="6699FF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l-GR"/>
            </a:defPPr>
            <a:lvl1pPr algn="ctr"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l-GR" dirty="0"/>
              <a:t>ΟΠΣΔΠ</a:t>
            </a:r>
            <a:endParaRPr lang="el-GR" dirty="0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0B1D7-922A-44EB-B366-8F2B00E3B796}" type="slidenum">
              <a:rPr lang="el-GR" smtClean="0"/>
              <a:pPr/>
              <a:t>30</a:t>
            </a:fld>
            <a:endParaRPr lang="el-GR"/>
          </a:p>
        </p:txBody>
      </p:sp>
    </p:spTree>
    <p:custDataLst>
      <p:tags r:id="rId1"/>
    </p:custDataLst>
  </p:cSld>
  <p:clrMapOvr>
    <a:masterClrMapping/>
  </p:clrMapOvr>
  <p:transition advTm="30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5211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Ορθογώνιο">
            <a:hlinkClick r:id="" action="ppaction://noaction">
              <a:snd r:embed="rId3" name="audio_id_131.wav"/>
            </a:hlinkClick>
          </p:cNvPr>
          <p:cNvSpPr/>
          <p:nvPr/>
        </p:nvSpPr>
        <p:spPr>
          <a:xfrm>
            <a:off x="123825" y="333375"/>
            <a:ext cx="2857500" cy="295275"/>
          </a:xfrm>
          <a:prstGeom prst="rect">
            <a:avLst/>
          </a:prstGeom>
          <a:solidFill>
            <a:srgbClr val="000000">
              <a:alpha val="0"/>
            </a:srgbClr>
          </a:solidFill>
          <a:ln w="19050" cap="flat" cmpd="sng" algn="ctr">
            <a:solidFill>
              <a:srgbClr val="7F7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47625" tIns="47625" rIns="47625" bIns="47625" rtlCol="0" anchor="ctr">
            <a:noAutofit/>
          </a:bodyPr>
          <a:lstStyle/>
          <a:p>
            <a:pPr algn="ctr"/>
            <a:endParaRPr lang="el-GR"/>
          </a:p>
        </p:txBody>
      </p:sp>
      <p:cxnSp>
        <p:nvCxnSpPr>
          <p:cNvPr id="4" name="3 - Ευθεία γραμμή σύνδεσης"/>
          <p:cNvCxnSpPr/>
          <p:nvPr/>
        </p:nvCxnSpPr>
        <p:spPr>
          <a:xfrm>
            <a:off x="7877175" y="628650"/>
            <a:ext cx="1619250" cy="1419225"/>
          </a:xfrm>
          <a:prstGeom prst="line">
            <a:avLst/>
          </a:prstGeom>
          <a:ln w="47625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4 - TextBox"/>
          <p:cNvSpPr txBox="1"/>
          <p:nvPr/>
        </p:nvSpPr>
        <p:spPr>
          <a:xfrm>
            <a:off x="0" y="8547893"/>
            <a:ext cx="12172950" cy="777081"/>
          </a:xfrm>
          <a:prstGeom prst="rect">
            <a:avLst/>
          </a:prstGeom>
          <a:noFill/>
        </p:spPr>
        <p:txBody>
          <a:bodyPr vert="horz" rtlCol="0" anchor="t">
            <a:noAutofit/>
          </a:bodyPr>
          <a:lstStyle/>
          <a:p>
            <a:pPr algn="ctr"/>
            <a:r>
              <a:rPr lang="el-GR" sz="3200" b="1" dirty="0" smtClean="0">
                <a:latin typeface="+mj-lt"/>
              </a:rPr>
              <a:t>Αποδέσμευση ΗΤ </a:t>
            </a:r>
            <a:r>
              <a:rPr lang="en-US" sz="3200" b="1" dirty="0" smtClean="0">
                <a:latin typeface="+mj-lt"/>
              </a:rPr>
              <a:t> </a:t>
            </a:r>
            <a:r>
              <a:rPr lang="el-GR" sz="3200" b="1" dirty="0" smtClean="0">
                <a:latin typeface="+mj-lt"/>
              </a:rPr>
              <a:t>και ενημέρωση πίνακα ΗΤ</a:t>
            </a:r>
            <a:endParaRPr lang="el-GR" sz="3200" b="1" dirty="0"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398843" y="269999"/>
            <a:ext cx="2520280" cy="461665"/>
          </a:xfrm>
          <a:prstGeom prst="rect">
            <a:avLst/>
          </a:prstGeom>
          <a:solidFill>
            <a:srgbClr val="6699FF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l-GR"/>
            </a:defPPr>
            <a:lvl1pPr algn="ctr"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l-GR" dirty="0"/>
              <a:t>ΟΠΣΔΠ</a:t>
            </a:r>
            <a:endParaRPr lang="el-GR" dirty="0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0B1D7-922A-44EB-B366-8F2B00E3B796}" type="slidenum">
              <a:rPr lang="el-GR" smtClean="0"/>
              <a:pPr/>
              <a:t>31</a:t>
            </a:fld>
            <a:endParaRPr lang="el-GR"/>
          </a:p>
        </p:txBody>
      </p:sp>
    </p:spTree>
  </p:cSld>
  <p:clrMapOvr>
    <a:masterClrMapping/>
  </p:clrMapOvr>
  <p:transition advTm="30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5788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TextBox"/>
          <p:cNvSpPr txBox="1"/>
          <p:nvPr/>
        </p:nvSpPr>
        <p:spPr>
          <a:xfrm>
            <a:off x="0" y="8547893"/>
            <a:ext cx="12172950" cy="777081"/>
          </a:xfrm>
          <a:prstGeom prst="rect">
            <a:avLst/>
          </a:prstGeom>
          <a:noFill/>
        </p:spPr>
        <p:txBody>
          <a:bodyPr vert="horz" rtlCol="0" anchor="t">
            <a:noAutofit/>
          </a:bodyPr>
          <a:lstStyle/>
          <a:p>
            <a:pPr algn="ctr"/>
            <a:r>
              <a:rPr lang="el-GR" sz="3200" b="1" dirty="0" smtClean="0">
                <a:latin typeface="+mj-lt"/>
              </a:rPr>
              <a:t>Πληρωμή ΗΤ με περικοπή ποσού – </a:t>
            </a:r>
            <a:r>
              <a:rPr lang="en-US" sz="3200" b="1" dirty="0" smtClean="0">
                <a:latin typeface="+mj-lt"/>
              </a:rPr>
              <a:t>I </a:t>
            </a:r>
            <a:r>
              <a:rPr lang="el-GR" sz="2400" b="1" dirty="0" smtClean="0">
                <a:latin typeface="+mj-lt"/>
              </a:rPr>
              <a:t>(επιλογή ΗΤ)</a:t>
            </a:r>
            <a:endParaRPr lang="el-GR" sz="2400" b="1" dirty="0"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398843" y="269999"/>
            <a:ext cx="2520280" cy="461665"/>
          </a:xfrm>
          <a:prstGeom prst="rect">
            <a:avLst/>
          </a:prstGeom>
          <a:solidFill>
            <a:srgbClr val="6699FF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l-GR"/>
            </a:defPPr>
            <a:lvl1pPr algn="ctr"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l-GR" dirty="0"/>
              <a:t>ΟΠΣΔΠ</a:t>
            </a:r>
            <a:endParaRPr lang="el-GR" dirty="0"/>
          </a:p>
        </p:txBody>
      </p:sp>
      <p:sp>
        <p:nvSpPr>
          <p:cNvPr id="5" name="4 - Ορθογώνιο"/>
          <p:cNvSpPr/>
          <p:nvPr/>
        </p:nvSpPr>
        <p:spPr>
          <a:xfrm>
            <a:off x="5006355" y="4374455"/>
            <a:ext cx="432048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0B1D7-922A-44EB-B366-8F2B00E3B796}" type="slidenum">
              <a:rPr lang="el-GR" smtClean="0"/>
              <a:pPr/>
              <a:t>32</a:t>
            </a:fld>
            <a:endParaRPr lang="el-GR"/>
          </a:p>
        </p:txBody>
      </p:sp>
    </p:spTree>
  </p:cSld>
  <p:clrMapOvr>
    <a:masterClrMapping/>
  </p:clrMapOvr>
  <p:transition advTm="30000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Ορθογώνιο">
            <a:hlinkClick r:id="" action="ppaction://noaction">
              <a:snd r:embed="rId3" name="audio_id_131.wav"/>
            </a:hlinkClick>
          </p:cNvPr>
          <p:cNvSpPr/>
          <p:nvPr/>
        </p:nvSpPr>
        <p:spPr>
          <a:xfrm>
            <a:off x="123825" y="333375"/>
            <a:ext cx="2857500" cy="295275"/>
          </a:xfrm>
          <a:prstGeom prst="rect">
            <a:avLst/>
          </a:prstGeom>
          <a:solidFill>
            <a:srgbClr val="000000">
              <a:alpha val="0"/>
            </a:srgbClr>
          </a:solidFill>
          <a:ln w="19050" cap="flat" cmpd="sng" algn="ctr">
            <a:solidFill>
              <a:srgbClr val="7F7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47625" tIns="47625" rIns="47625" bIns="47625" rtlCol="0" anchor="ctr">
            <a:noAutofit/>
          </a:bodyPr>
          <a:lstStyle/>
          <a:p>
            <a:pPr algn="ctr"/>
            <a:endParaRPr lang="el-GR"/>
          </a:p>
        </p:txBody>
      </p:sp>
      <p:sp>
        <p:nvSpPr>
          <p:cNvPr id="5" name="4 - TextBox"/>
          <p:cNvSpPr txBox="1"/>
          <p:nvPr/>
        </p:nvSpPr>
        <p:spPr>
          <a:xfrm>
            <a:off x="0" y="8547893"/>
            <a:ext cx="12172950" cy="777081"/>
          </a:xfrm>
          <a:prstGeom prst="rect">
            <a:avLst/>
          </a:prstGeom>
          <a:noFill/>
        </p:spPr>
        <p:txBody>
          <a:bodyPr vert="horz" rtlCol="0" anchor="t">
            <a:noAutofit/>
          </a:bodyPr>
          <a:lstStyle/>
          <a:p>
            <a:pPr lvl="0" algn="ctr"/>
            <a:r>
              <a:rPr lang="el-GR" sz="3200" b="1" dirty="0" smtClean="0">
                <a:solidFill>
                  <a:prstClr val="black"/>
                </a:solidFill>
                <a:latin typeface="+mj-lt"/>
              </a:rPr>
              <a:t>Πληρωμή ΗΤ με περικοπή ποσού - </a:t>
            </a:r>
            <a:r>
              <a:rPr lang="en-US" sz="3200" b="1" dirty="0" smtClean="0">
                <a:solidFill>
                  <a:prstClr val="black"/>
                </a:solidFill>
                <a:latin typeface="+mj-lt"/>
              </a:rPr>
              <a:t>II</a:t>
            </a:r>
            <a:endParaRPr lang="el-GR" sz="3200" b="1" dirty="0">
              <a:solidFill>
                <a:prstClr val="black"/>
              </a:solidFill>
              <a:latin typeface="+mj-lt"/>
            </a:endParaRPr>
          </a:p>
        </p:txBody>
      </p:sp>
      <p:sp>
        <p:nvSpPr>
          <p:cNvPr id="7" name="6 - Έλλειψη"/>
          <p:cNvSpPr/>
          <p:nvPr/>
        </p:nvSpPr>
        <p:spPr>
          <a:xfrm>
            <a:off x="5582419" y="5742607"/>
            <a:ext cx="3888432" cy="108012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6" name="TextBox 5"/>
          <p:cNvSpPr txBox="1"/>
          <p:nvPr/>
        </p:nvSpPr>
        <p:spPr>
          <a:xfrm>
            <a:off x="9398843" y="269999"/>
            <a:ext cx="2520280" cy="461665"/>
          </a:xfrm>
          <a:prstGeom prst="rect">
            <a:avLst/>
          </a:prstGeom>
          <a:solidFill>
            <a:srgbClr val="6699FF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l-GR"/>
            </a:defPPr>
            <a:lvl1pPr algn="ctr"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l-GR" dirty="0"/>
              <a:t>ΟΠΣΔΠ</a:t>
            </a:r>
            <a:endParaRPr lang="el-GR" dirty="0"/>
          </a:p>
        </p:txBody>
      </p:sp>
      <p:sp>
        <p:nvSpPr>
          <p:cNvPr id="8" name="7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0B1D7-922A-44EB-B366-8F2B00E3B796}" type="slidenum">
              <a:rPr lang="el-GR" smtClean="0"/>
              <a:pPr/>
              <a:t>33</a:t>
            </a:fld>
            <a:endParaRPr lang="el-GR"/>
          </a:p>
        </p:txBody>
      </p:sp>
    </p:spTree>
  </p:cSld>
  <p:clrMapOvr>
    <a:masterClrMapping/>
  </p:clrMapOvr>
  <p:transition advTm="30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5193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Ορθογώνιο">
            <a:hlinkClick r:id="" action="ppaction://noaction">
              <a:snd r:embed="rId3" name="audio_id_131.wav"/>
            </a:hlinkClick>
          </p:cNvPr>
          <p:cNvSpPr/>
          <p:nvPr/>
        </p:nvSpPr>
        <p:spPr>
          <a:xfrm>
            <a:off x="123825" y="333375"/>
            <a:ext cx="2857500" cy="295275"/>
          </a:xfrm>
          <a:prstGeom prst="rect">
            <a:avLst/>
          </a:prstGeom>
          <a:solidFill>
            <a:srgbClr val="000000">
              <a:alpha val="0"/>
            </a:srgbClr>
          </a:solidFill>
          <a:ln w="19050" cap="flat" cmpd="sng" algn="ctr">
            <a:solidFill>
              <a:srgbClr val="7F7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47625" tIns="47625" rIns="47625" bIns="47625" rtlCol="0" anchor="ctr">
            <a:noAutofit/>
          </a:bodyPr>
          <a:lstStyle/>
          <a:p>
            <a:pPr algn="ctr"/>
            <a:endParaRPr lang="el-GR"/>
          </a:p>
        </p:txBody>
      </p:sp>
      <p:cxnSp>
        <p:nvCxnSpPr>
          <p:cNvPr id="4" name="3 - Ευθεία γραμμή σύνδεσης"/>
          <p:cNvCxnSpPr/>
          <p:nvPr/>
        </p:nvCxnSpPr>
        <p:spPr>
          <a:xfrm flipH="1">
            <a:off x="9830891" y="846063"/>
            <a:ext cx="432048" cy="1296144"/>
          </a:xfrm>
          <a:prstGeom prst="line">
            <a:avLst/>
          </a:prstGeom>
          <a:ln w="47625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4 - TextBox"/>
          <p:cNvSpPr txBox="1"/>
          <p:nvPr/>
        </p:nvSpPr>
        <p:spPr>
          <a:xfrm>
            <a:off x="0" y="8547893"/>
            <a:ext cx="12172950" cy="777081"/>
          </a:xfrm>
          <a:prstGeom prst="rect">
            <a:avLst/>
          </a:prstGeom>
          <a:noFill/>
        </p:spPr>
        <p:txBody>
          <a:bodyPr vert="horz" rtlCol="0" anchor="t">
            <a:noAutofit/>
          </a:bodyPr>
          <a:lstStyle/>
          <a:p>
            <a:pPr algn="ctr"/>
            <a:r>
              <a:rPr lang="el-GR" sz="3200" b="1" dirty="0" smtClean="0">
                <a:solidFill>
                  <a:prstClr val="black"/>
                </a:solidFill>
                <a:latin typeface="+mj-lt"/>
              </a:rPr>
              <a:t>Ενημέρωση πίνακα ΗΤ</a:t>
            </a:r>
            <a:endParaRPr lang="el-GR" b="1" dirty="0">
              <a:latin typeface="+mj-lt"/>
            </a:endParaRPr>
          </a:p>
        </p:txBody>
      </p:sp>
      <p:cxnSp>
        <p:nvCxnSpPr>
          <p:cNvPr id="12" name="11 - Ευθεία γραμμή σύνδεσης"/>
          <p:cNvCxnSpPr/>
          <p:nvPr/>
        </p:nvCxnSpPr>
        <p:spPr>
          <a:xfrm>
            <a:off x="10262939" y="846063"/>
            <a:ext cx="576064" cy="1296144"/>
          </a:xfrm>
          <a:prstGeom prst="line">
            <a:avLst/>
          </a:prstGeom>
          <a:ln w="47625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9398843" y="269999"/>
            <a:ext cx="2520280" cy="461665"/>
          </a:xfrm>
          <a:prstGeom prst="rect">
            <a:avLst/>
          </a:prstGeom>
          <a:solidFill>
            <a:srgbClr val="6699FF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l-GR"/>
            </a:defPPr>
            <a:lvl1pPr algn="ctr"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l-GR" dirty="0"/>
              <a:t>ΟΠΣΔΠ</a:t>
            </a:r>
            <a:endParaRPr lang="el-GR" dirty="0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0B1D7-922A-44EB-B366-8F2B00E3B796}" type="slidenum">
              <a:rPr lang="el-GR" smtClean="0"/>
              <a:pPr/>
              <a:t>34</a:t>
            </a:fld>
            <a:endParaRPr lang="el-GR"/>
          </a:p>
        </p:txBody>
      </p:sp>
    </p:spTree>
  </p:cSld>
  <p:clrMapOvr>
    <a:masterClrMapping/>
  </p:clrMapOvr>
  <p:transition advTm="30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Ορθογώνιο">
            <a:hlinkClick r:id="" action="ppaction://noaction">
              <a:snd r:embed="rId3" name="audio_id_131.wav"/>
            </a:hlinkClick>
          </p:cNvPr>
          <p:cNvSpPr/>
          <p:nvPr/>
        </p:nvSpPr>
        <p:spPr>
          <a:xfrm>
            <a:off x="10725150" y="1609725"/>
            <a:ext cx="190500" cy="171450"/>
          </a:xfrm>
          <a:prstGeom prst="rect">
            <a:avLst/>
          </a:prstGeom>
          <a:solidFill>
            <a:srgbClr val="000000">
              <a:alpha val="0"/>
            </a:srgbClr>
          </a:solidFill>
          <a:ln w="19050" cap="flat" cmpd="sng" algn="ctr">
            <a:solidFill>
              <a:srgbClr val="7F7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47625" tIns="47625" rIns="47625" bIns="47625" rtlCol="0" anchor="ctr">
            <a:noAutofit/>
          </a:bodyPr>
          <a:lstStyle/>
          <a:p>
            <a:pPr algn="ctr"/>
            <a:endParaRPr lang="el-GR"/>
          </a:p>
        </p:txBody>
      </p:sp>
      <p:sp>
        <p:nvSpPr>
          <p:cNvPr id="4" name="3 - TextBox"/>
          <p:cNvSpPr txBox="1"/>
          <p:nvPr/>
        </p:nvSpPr>
        <p:spPr>
          <a:xfrm>
            <a:off x="0" y="8547894"/>
            <a:ext cx="12172950" cy="777081"/>
          </a:xfrm>
          <a:prstGeom prst="rect">
            <a:avLst/>
          </a:prstGeom>
          <a:noFill/>
        </p:spPr>
        <p:txBody>
          <a:bodyPr vert="horz" rtlCol="0" anchor="t">
            <a:noAutofit/>
          </a:bodyPr>
          <a:lstStyle/>
          <a:p>
            <a:pPr algn="ctr"/>
            <a:r>
              <a:rPr lang="en-US" sz="3200" b="1" dirty="0" smtClean="0">
                <a:solidFill>
                  <a:prstClr val="black"/>
                </a:solidFill>
                <a:latin typeface="Calibri" pitchFamily="34" charset="0"/>
              </a:rPr>
              <a:t>1</a:t>
            </a:r>
            <a:r>
              <a:rPr lang="el-GR" sz="3200" b="1" baseline="30000" dirty="0" smtClean="0">
                <a:solidFill>
                  <a:prstClr val="black"/>
                </a:solidFill>
                <a:latin typeface="Calibri" pitchFamily="34" charset="0"/>
              </a:rPr>
              <a:t>η </a:t>
            </a:r>
            <a:r>
              <a:rPr lang="el-GR" sz="3200" b="1" dirty="0" smtClean="0">
                <a:solidFill>
                  <a:prstClr val="black"/>
                </a:solidFill>
                <a:latin typeface="Calibri" pitchFamily="34" charset="0"/>
              </a:rPr>
              <a:t> τμηματική πληρωμή ΗΤ – </a:t>
            </a:r>
            <a:r>
              <a:rPr lang="en-US" sz="3200" b="1" dirty="0" smtClean="0">
                <a:solidFill>
                  <a:prstClr val="black"/>
                </a:solidFill>
                <a:latin typeface="Calibri" pitchFamily="34" charset="0"/>
              </a:rPr>
              <a:t>I</a:t>
            </a:r>
            <a:r>
              <a:rPr lang="el-GR" sz="3200" b="1" dirty="0" smtClean="0">
                <a:solidFill>
                  <a:prstClr val="black"/>
                </a:solidFill>
                <a:latin typeface="Calibri" pitchFamily="34" charset="0"/>
              </a:rPr>
              <a:t> (επιλογή ΗΤ)</a:t>
            </a:r>
            <a:endParaRPr lang="el-GR" sz="3200" b="1" dirty="0">
              <a:latin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398843" y="269999"/>
            <a:ext cx="2520280" cy="461665"/>
          </a:xfrm>
          <a:prstGeom prst="rect">
            <a:avLst/>
          </a:prstGeom>
          <a:solidFill>
            <a:srgbClr val="6699FF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l-GR"/>
            </a:defPPr>
            <a:lvl1pPr algn="ctr"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l-GR" dirty="0"/>
              <a:t>ΟΠΣΔΠ</a:t>
            </a:r>
            <a:endParaRPr lang="el-GR" dirty="0"/>
          </a:p>
        </p:txBody>
      </p:sp>
      <p:sp>
        <p:nvSpPr>
          <p:cNvPr id="6" name="5 - Ορθογώνιο"/>
          <p:cNvSpPr/>
          <p:nvPr/>
        </p:nvSpPr>
        <p:spPr>
          <a:xfrm>
            <a:off x="6158483" y="4590479"/>
            <a:ext cx="4248472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0B1D7-922A-44EB-B366-8F2B00E3B796}" type="slidenum">
              <a:rPr lang="el-GR" smtClean="0"/>
              <a:pPr/>
              <a:t>35</a:t>
            </a:fld>
            <a:endParaRPr lang="el-GR"/>
          </a:p>
        </p:txBody>
      </p:sp>
    </p:spTree>
  </p:cSld>
  <p:clrMapOvr>
    <a:masterClrMapping/>
  </p:clrMapOvr>
  <p:transition advTm="30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TextBox"/>
          <p:cNvSpPr txBox="1"/>
          <p:nvPr/>
        </p:nvSpPr>
        <p:spPr>
          <a:xfrm>
            <a:off x="0" y="8547893"/>
            <a:ext cx="12172950" cy="777081"/>
          </a:xfrm>
          <a:prstGeom prst="rect">
            <a:avLst/>
          </a:prstGeom>
          <a:noFill/>
        </p:spPr>
        <p:txBody>
          <a:bodyPr vert="horz" rtlCol="0" anchor="t">
            <a:noAutofit/>
          </a:bodyPr>
          <a:lstStyle/>
          <a:p>
            <a:pPr lvl="0" algn="ctr"/>
            <a:r>
              <a:rPr lang="el-GR" sz="3200" b="1" dirty="0" smtClean="0">
                <a:solidFill>
                  <a:prstClr val="black"/>
                </a:solidFill>
                <a:latin typeface="+mj-lt"/>
              </a:rPr>
              <a:t>1</a:t>
            </a:r>
            <a:r>
              <a:rPr lang="el-GR" sz="3200" b="1" baseline="30000" dirty="0" smtClean="0">
                <a:solidFill>
                  <a:prstClr val="black"/>
                </a:solidFill>
                <a:latin typeface="+mj-lt"/>
              </a:rPr>
              <a:t>η</a:t>
            </a:r>
            <a:r>
              <a:rPr lang="el-GR" sz="3200" b="1" dirty="0" smtClean="0">
                <a:solidFill>
                  <a:prstClr val="black"/>
                </a:solidFill>
                <a:latin typeface="+mj-lt"/>
              </a:rPr>
              <a:t> τμηματική πληρωμή ΗΤ - </a:t>
            </a:r>
            <a:r>
              <a:rPr lang="en-US" sz="3200" b="1" dirty="0" smtClean="0">
                <a:solidFill>
                  <a:prstClr val="black"/>
                </a:solidFill>
                <a:latin typeface="+mj-lt"/>
              </a:rPr>
              <a:t>II</a:t>
            </a:r>
            <a:endParaRPr lang="el-GR" b="1" dirty="0">
              <a:solidFill>
                <a:prstClr val="black"/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398843" y="269999"/>
            <a:ext cx="2520280" cy="461665"/>
          </a:xfrm>
          <a:prstGeom prst="rect">
            <a:avLst/>
          </a:prstGeom>
          <a:solidFill>
            <a:srgbClr val="6699FF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l-GR"/>
            </a:defPPr>
            <a:lvl1pPr algn="ctr"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l-GR" dirty="0"/>
              <a:t>ΟΠΣΔΠ</a:t>
            </a:r>
            <a:endParaRPr lang="el-GR" dirty="0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0B1D7-922A-44EB-B366-8F2B00E3B796}" type="slidenum">
              <a:rPr lang="el-GR" smtClean="0"/>
              <a:pPr/>
              <a:t>36</a:t>
            </a:fld>
            <a:endParaRPr lang="el-GR"/>
          </a:p>
        </p:txBody>
      </p:sp>
    </p:spTree>
  </p:cSld>
  <p:clrMapOvr>
    <a:masterClrMapping/>
  </p:clrMapOvr>
  <p:transition advTm="30000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TextBox"/>
          <p:cNvSpPr txBox="1"/>
          <p:nvPr/>
        </p:nvSpPr>
        <p:spPr>
          <a:xfrm>
            <a:off x="0" y="8547893"/>
            <a:ext cx="12172950" cy="777081"/>
          </a:xfrm>
          <a:prstGeom prst="rect">
            <a:avLst/>
          </a:prstGeom>
          <a:noFill/>
        </p:spPr>
        <p:txBody>
          <a:bodyPr vert="horz" rtlCol="0" anchor="t">
            <a:noAutofit/>
          </a:bodyPr>
          <a:lstStyle/>
          <a:p>
            <a:pPr lvl="0" algn="ctr"/>
            <a:r>
              <a:rPr lang="el-GR" sz="3200" b="1" dirty="0" smtClean="0">
                <a:solidFill>
                  <a:prstClr val="black"/>
                </a:solidFill>
                <a:latin typeface="+mj-lt"/>
              </a:rPr>
              <a:t>1</a:t>
            </a:r>
            <a:r>
              <a:rPr lang="el-GR" sz="3200" b="1" baseline="30000" dirty="0" smtClean="0">
                <a:solidFill>
                  <a:prstClr val="black"/>
                </a:solidFill>
                <a:latin typeface="+mj-lt"/>
              </a:rPr>
              <a:t>η</a:t>
            </a:r>
            <a:r>
              <a:rPr lang="el-GR" sz="3200" b="1" dirty="0" smtClean="0">
                <a:solidFill>
                  <a:prstClr val="black"/>
                </a:solidFill>
                <a:latin typeface="+mj-lt"/>
              </a:rPr>
              <a:t> τμηματική πληρωμή ΗΤ – </a:t>
            </a:r>
            <a:r>
              <a:rPr lang="en-US" sz="3200" b="1" dirty="0" smtClean="0">
                <a:solidFill>
                  <a:prstClr val="black"/>
                </a:solidFill>
                <a:latin typeface="+mj-lt"/>
              </a:rPr>
              <a:t>III</a:t>
            </a:r>
            <a:r>
              <a:rPr lang="el-GR" sz="3200" b="1" dirty="0" smtClean="0">
                <a:solidFill>
                  <a:prstClr val="black"/>
                </a:solidFill>
                <a:latin typeface="+mj-lt"/>
              </a:rPr>
              <a:t> (αλλαγή ποσών)</a:t>
            </a:r>
            <a:endParaRPr lang="el-GR" sz="3200" b="1" dirty="0">
              <a:solidFill>
                <a:prstClr val="black"/>
              </a:solidFill>
              <a:latin typeface="+mj-lt"/>
            </a:endParaRPr>
          </a:p>
        </p:txBody>
      </p:sp>
      <p:sp>
        <p:nvSpPr>
          <p:cNvPr id="5" name="4 - Έλλειψη"/>
          <p:cNvSpPr/>
          <p:nvPr/>
        </p:nvSpPr>
        <p:spPr>
          <a:xfrm>
            <a:off x="6230491" y="5742607"/>
            <a:ext cx="3312368" cy="1008112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" name="TextBox 3"/>
          <p:cNvSpPr txBox="1"/>
          <p:nvPr/>
        </p:nvSpPr>
        <p:spPr>
          <a:xfrm>
            <a:off x="9398843" y="269999"/>
            <a:ext cx="2520280" cy="461665"/>
          </a:xfrm>
          <a:prstGeom prst="rect">
            <a:avLst/>
          </a:prstGeom>
          <a:solidFill>
            <a:srgbClr val="6699FF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l-GR"/>
            </a:defPPr>
            <a:lvl1pPr algn="ctr"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l-GR" dirty="0"/>
              <a:t>ΟΠΣΔΠ</a:t>
            </a:r>
            <a:endParaRPr lang="el-GR" dirty="0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0B1D7-922A-44EB-B366-8F2B00E3B796}" type="slidenum">
              <a:rPr lang="el-GR" smtClean="0"/>
              <a:pPr/>
              <a:t>37</a:t>
            </a:fld>
            <a:endParaRPr lang="el-GR"/>
          </a:p>
        </p:txBody>
      </p:sp>
    </p:spTree>
  </p:cSld>
  <p:clrMapOvr>
    <a:masterClrMapping/>
  </p:clrMapOvr>
  <p:transition advTm="30000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Ορθογώνιο">
            <a:hlinkClick r:id="" action="ppaction://noaction">
              <a:snd r:embed="rId4" name="audio_id_131.wav"/>
            </a:hlinkClick>
          </p:cNvPr>
          <p:cNvSpPr/>
          <p:nvPr/>
        </p:nvSpPr>
        <p:spPr>
          <a:xfrm>
            <a:off x="4467225" y="5200650"/>
            <a:ext cx="1905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19050" cap="flat" cmpd="sng" algn="ctr">
            <a:solidFill>
              <a:srgbClr val="7F7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47625" tIns="47625" rIns="47625" bIns="47625" rtlCol="0" anchor="ctr">
            <a:noAutofit/>
          </a:bodyPr>
          <a:lstStyle/>
          <a:p>
            <a:pPr algn="ctr"/>
            <a:endParaRPr lang="el-GR"/>
          </a:p>
        </p:txBody>
      </p:sp>
      <p:sp>
        <p:nvSpPr>
          <p:cNvPr id="4" name="3 - TextBox"/>
          <p:cNvSpPr txBox="1"/>
          <p:nvPr/>
        </p:nvSpPr>
        <p:spPr>
          <a:xfrm>
            <a:off x="0" y="8547893"/>
            <a:ext cx="12172950" cy="777081"/>
          </a:xfrm>
          <a:prstGeom prst="rect">
            <a:avLst/>
          </a:prstGeom>
          <a:noFill/>
        </p:spPr>
        <p:txBody>
          <a:bodyPr vert="horz" rtlCol="0" anchor="t">
            <a:noAutofit/>
          </a:bodyPr>
          <a:lstStyle/>
          <a:p>
            <a:pPr lvl="0" algn="ctr"/>
            <a:r>
              <a:rPr lang="el-GR" sz="3200" b="1" dirty="0" smtClean="0">
                <a:solidFill>
                  <a:prstClr val="black"/>
                </a:solidFill>
                <a:latin typeface="+mj-lt"/>
              </a:rPr>
              <a:t>1</a:t>
            </a:r>
            <a:r>
              <a:rPr lang="el-GR" sz="3200" b="1" baseline="30000" dirty="0" smtClean="0">
                <a:solidFill>
                  <a:prstClr val="black"/>
                </a:solidFill>
                <a:latin typeface="+mj-lt"/>
              </a:rPr>
              <a:t>η</a:t>
            </a:r>
            <a:r>
              <a:rPr lang="el-GR" sz="3200" b="1" dirty="0" smtClean="0">
                <a:solidFill>
                  <a:prstClr val="black"/>
                </a:solidFill>
                <a:latin typeface="+mj-lt"/>
              </a:rPr>
              <a:t> τμηματική πληρωμή ΗΤ - </a:t>
            </a:r>
            <a:r>
              <a:rPr lang="en-US" sz="3200" b="1" dirty="0" smtClean="0">
                <a:solidFill>
                  <a:prstClr val="black"/>
                </a:solidFill>
                <a:latin typeface="+mj-lt"/>
              </a:rPr>
              <a:t>IV</a:t>
            </a:r>
            <a:endParaRPr lang="el-GR" b="1" dirty="0">
              <a:solidFill>
                <a:prstClr val="black"/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398843" y="269999"/>
            <a:ext cx="2520280" cy="461665"/>
          </a:xfrm>
          <a:prstGeom prst="rect">
            <a:avLst/>
          </a:prstGeom>
          <a:solidFill>
            <a:srgbClr val="6699FF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l-GR"/>
            </a:defPPr>
            <a:lvl1pPr algn="ctr"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l-GR" dirty="0"/>
              <a:t>ΟΠΣΔΠ</a:t>
            </a:r>
            <a:endParaRPr lang="el-GR" dirty="0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0B1D7-922A-44EB-B366-8F2B00E3B796}" type="slidenum">
              <a:rPr lang="el-GR" smtClean="0"/>
              <a:pPr/>
              <a:t>38</a:t>
            </a:fld>
            <a:endParaRPr lang="el-GR"/>
          </a:p>
        </p:txBody>
      </p:sp>
    </p:spTree>
    <p:custDataLst>
      <p:tags r:id="rId1"/>
    </p:custDataLst>
  </p:cSld>
  <p:clrMapOvr>
    <a:masterClrMapping/>
  </p:clrMapOvr>
  <p:transition advTm="30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6108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TextBox"/>
          <p:cNvSpPr txBox="1"/>
          <p:nvPr/>
        </p:nvSpPr>
        <p:spPr>
          <a:xfrm>
            <a:off x="0" y="8547893"/>
            <a:ext cx="12172950" cy="777081"/>
          </a:xfrm>
          <a:prstGeom prst="rect">
            <a:avLst/>
          </a:prstGeom>
          <a:noFill/>
        </p:spPr>
        <p:txBody>
          <a:bodyPr vert="horz" rtlCol="0" anchor="t">
            <a:noAutofit/>
          </a:bodyPr>
          <a:lstStyle/>
          <a:p>
            <a:pPr lvl="0" algn="ctr"/>
            <a:r>
              <a:rPr lang="el-GR" sz="3200" b="1" dirty="0" smtClean="0">
                <a:solidFill>
                  <a:prstClr val="black"/>
                </a:solidFill>
                <a:latin typeface="+mj-lt"/>
              </a:rPr>
              <a:t>2</a:t>
            </a:r>
            <a:r>
              <a:rPr lang="el-GR" sz="3200" b="1" baseline="30000" dirty="0" smtClean="0">
                <a:solidFill>
                  <a:prstClr val="black"/>
                </a:solidFill>
                <a:latin typeface="+mj-lt"/>
              </a:rPr>
              <a:t>η</a:t>
            </a:r>
            <a:r>
              <a:rPr lang="el-GR" sz="3200" b="1" dirty="0" smtClean="0">
                <a:solidFill>
                  <a:prstClr val="black"/>
                </a:solidFill>
                <a:latin typeface="+mj-lt"/>
              </a:rPr>
              <a:t> τμηματική πληρωμή ΗΤ – </a:t>
            </a:r>
            <a:r>
              <a:rPr lang="en-US" sz="3200" b="1" dirty="0" smtClean="0">
                <a:solidFill>
                  <a:prstClr val="black"/>
                </a:solidFill>
                <a:latin typeface="+mj-lt"/>
              </a:rPr>
              <a:t>I</a:t>
            </a:r>
            <a:r>
              <a:rPr lang="el-GR" sz="3200" b="1" dirty="0" smtClean="0">
                <a:solidFill>
                  <a:prstClr val="black"/>
                </a:solidFill>
                <a:latin typeface="+mj-lt"/>
              </a:rPr>
              <a:t> (επιλογή ΗΤ)</a:t>
            </a:r>
            <a:endParaRPr lang="el-GR" sz="3200" b="1" dirty="0">
              <a:solidFill>
                <a:prstClr val="black"/>
              </a:solidFill>
              <a:latin typeface="+mj-lt"/>
            </a:endParaRPr>
          </a:p>
        </p:txBody>
      </p:sp>
      <p:sp>
        <p:nvSpPr>
          <p:cNvPr id="5" name="4 - Έλλειψη"/>
          <p:cNvSpPr/>
          <p:nvPr/>
        </p:nvSpPr>
        <p:spPr>
          <a:xfrm>
            <a:off x="5294387" y="2862287"/>
            <a:ext cx="1152128" cy="50405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4" name="TextBox 3"/>
          <p:cNvSpPr txBox="1"/>
          <p:nvPr/>
        </p:nvSpPr>
        <p:spPr>
          <a:xfrm>
            <a:off x="9398843" y="269999"/>
            <a:ext cx="2520280" cy="461665"/>
          </a:xfrm>
          <a:prstGeom prst="rect">
            <a:avLst/>
          </a:prstGeom>
          <a:solidFill>
            <a:srgbClr val="6699FF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l-GR"/>
            </a:defPPr>
            <a:lvl1pPr algn="ctr"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l-GR" dirty="0"/>
              <a:t>ΟΠΣΔΠ</a:t>
            </a:r>
            <a:endParaRPr lang="el-GR" dirty="0"/>
          </a:p>
        </p:txBody>
      </p:sp>
      <p:sp>
        <p:nvSpPr>
          <p:cNvPr id="6" name="5 - Ορθογώνιο"/>
          <p:cNvSpPr/>
          <p:nvPr/>
        </p:nvSpPr>
        <p:spPr>
          <a:xfrm>
            <a:off x="5510411" y="4734495"/>
            <a:ext cx="432048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0B1D7-922A-44EB-B366-8F2B00E3B796}" type="slidenum">
              <a:rPr lang="el-GR" smtClean="0"/>
              <a:pPr/>
              <a:t>39</a:t>
            </a:fld>
            <a:endParaRPr lang="el-GR"/>
          </a:p>
        </p:txBody>
      </p:sp>
    </p:spTree>
  </p:cSld>
  <p:clrMapOvr>
    <a:masterClrMapping/>
  </p:clrMapOvr>
  <p:transition advTm="300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TextBox"/>
          <p:cNvSpPr txBox="1"/>
          <p:nvPr/>
        </p:nvSpPr>
        <p:spPr>
          <a:xfrm>
            <a:off x="0" y="8547894"/>
            <a:ext cx="12172950" cy="777081"/>
          </a:xfrm>
          <a:prstGeom prst="rect">
            <a:avLst/>
          </a:prstGeom>
          <a:noFill/>
        </p:spPr>
        <p:txBody>
          <a:bodyPr vert="horz" rtlCol="0" anchor="t">
            <a:noAutofit/>
          </a:bodyPr>
          <a:lstStyle/>
          <a:p>
            <a:pPr algn="ctr"/>
            <a:r>
              <a:rPr lang="el-GR" sz="3200" b="1" dirty="0" smtClean="0">
                <a:solidFill>
                  <a:prstClr val="black"/>
                </a:solidFill>
                <a:latin typeface="+mj-lt"/>
              </a:rPr>
              <a:t>Κεντρικό μενού- επιλογές</a:t>
            </a:r>
          </a:p>
        </p:txBody>
      </p:sp>
      <p:sp>
        <p:nvSpPr>
          <p:cNvPr id="4" name="3 - Έλλειψη"/>
          <p:cNvSpPr/>
          <p:nvPr/>
        </p:nvSpPr>
        <p:spPr>
          <a:xfrm>
            <a:off x="325835" y="2718271"/>
            <a:ext cx="2664296" cy="36004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5" name="TextBox 4"/>
          <p:cNvSpPr txBox="1"/>
          <p:nvPr/>
        </p:nvSpPr>
        <p:spPr>
          <a:xfrm>
            <a:off x="9398843" y="269999"/>
            <a:ext cx="2520280" cy="461665"/>
          </a:xfrm>
          <a:prstGeom prst="rect">
            <a:avLst/>
          </a:prstGeom>
          <a:solidFill>
            <a:srgbClr val="6699FF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l-GR"/>
            </a:defPPr>
            <a:lvl1pPr algn="ctr"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l-GR" dirty="0"/>
              <a:t>ΟΠΣΔΠ</a:t>
            </a:r>
            <a:endParaRPr lang="el-GR" dirty="0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0B1D7-922A-44EB-B366-8F2B00E3B796}" type="slidenum">
              <a:rPr lang="el-GR" smtClean="0"/>
              <a:pPr/>
              <a:t>4</a:t>
            </a:fld>
            <a:endParaRPr lang="el-GR"/>
          </a:p>
        </p:txBody>
      </p:sp>
    </p:spTree>
  </p:cSld>
  <p:clrMapOvr>
    <a:masterClrMapping/>
  </p:clrMapOvr>
  <p:transition advTm="30000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Ορθογώνιο">
            <a:hlinkClick r:id="" action="ppaction://noaction">
              <a:snd r:embed="rId3" name="audio_id_131.wav"/>
            </a:hlinkClick>
          </p:cNvPr>
          <p:cNvSpPr/>
          <p:nvPr/>
        </p:nvSpPr>
        <p:spPr>
          <a:xfrm>
            <a:off x="2009775" y="1066800"/>
            <a:ext cx="8191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19050" cap="flat" cmpd="sng" algn="ctr">
            <a:solidFill>
              <a:srgbClr val="7F7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47625" tIns="47625" rIns="47625" bIns="47625" rtlCol="0" anchor="ctr">
            <a:noAutofit/>
          </a:bodyPr>
          <a:lstStyle/>
          <a:p>
            <a:pPr algn="ctr"/>
            <a:endParaRPr lang="el-GR"/>
          </a:p>
        </p:txBody>
      </p:sp>
      <p:sp>
        <p:nvSpPr>
          <p:cNvPr id="4" name="3 - TextBox"/>
          <p:cNvSpPr txBox="1"/>
          <p:nvPr/>
        </p:nvSpPr>
        <p:spPr>
          <a:xfrm>
            <a:off x="0" y="8547893"/>
            <a:ext cx="12172950" cy="777081"/>
          </a:xfrm>
          <a:prstGeom prst="rect">
            <a:avLst/>
          </a:prstGeom>
          <a:noFill/>
        </p:spPr>
        <p:txBody>
          <a:bodyPr vert="horz" rtlCol="0" anchor="t">
            <a:noAutofit/>
          </a:bodyPr>
          <a:lstStyle/>
          <a:p>
            <a:pPr lvl="0" algn="ctr"/>
            <a:r>
              <a:rPr lang="el-GR" sz="3200" b="1" dirty="0" smtClean="0">
                <a:solidFill>
                  <a:prstClr val="black"/>
                </a:solidFill>
                <a:latin typeface="+mj-lt"/>
              </a:rPr>
              <a:t>2</a:t>
            </a:r>
            <a:r>
              <a:rPr lang="el-GR" sz="3200" b="1" baseline="30000" dirty="0" smtClean="0">
                <a:solidFill>
                  <a:prstClr val="black"/>
                </a:solidFill>
                <a:latin typeface="+mj-lt"/>
              </a:rPr>
              <a:t>η</a:t>
            </a:r>
            <a:r>
              <a:rPr lang="el-GR" sz="3200" b="1" dirty="0" smtClean="0">
                <a:solidFill>
                  <a:prstClr val="black"/>
                </a:solidFill>
                <a:latin typeface="+mj-lt"/>
              </a:rPr>
              <a:t> τμηματική πληρωμή ΗΤ – </a:t>
            </a:r>
            <a:r>
              <a:rPr lang="en-US" sz="3200" b="1" dirty="0" smtClean="0">
                <a:solidFill>
                  <a:prstClr val="black"/>
                </a:solidFill>
                <a:latin typeface="+mj-lt"/>
              </a:rPr>
              <a:t>II</a:t>
            </a:r>
            <a:endParaRPr lang="el-GR" b="1" dirty="0">
              <a:solidFill>
                <a:prstClr val="black"/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398843" y="269999"/>
            <a:ext cx="2520280" cy="461665"/>
          </a:xfrm>
          <a:prstGeom prst="rect">
            <a:avLst/>
          </a:prstGeom>
          <a:solidFill>
            <a:srgbClr val="6699FF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l-GR"/>
            </a:defPPr>
            <a:lvl1pPr algn="ctr"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l-GR" dirty="0"/>
              <a:t>ΟΠΣΔΠ</a:t>
            </a:r>
            <a:endParaRPr lang="el-GR" dirty="0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0B1D7-922A-44EB-B366-8F2B00E3B796}" type="slidenum">
              <a:rPr lang="el-GR" smtClean="0"/>
              <a:pPr/>
              <a:t>40</a:t>
            </a:fld>
            <a:endParaRPr lang="el-GR"/>
          </a:p>
        </p:txBody>
      </p:sp>
    </p:spTree>
  </p:cSld>
  <p:clrMapOvr>
    <a:masterClrMapping/>
  </p:clrMapOvr>
  <p:transition advTm="30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6724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TextBox"/>
          <p:cNvSpPr txBox="1"/>
          <p:nvPr/>
        </p:nvSpPr>
        <p:spPr>
          <a:xfrm>
            <a:off x="0" y="8547893"/>
            <a:ext cx="12172950" cy="777081"/>
          </a:xfrm>
          <a:prstGeom prst="rect">
            <a:avLst/>
          </a:prstGeom>
          <a:solidFill>
            <a:srgbClr val="0000FF">
              <a:alpha val="35294"/>
            </a:srgbClr>
          </a:solidFill>
        </p:spPr>
        <p:txBody>
          <a:bodyPr vert="horz" rtlCol="0" anchor="t">
            <a:noAutofit/>
          </a:bodyPr>
          <a:lstStyle/>
          <a:p>
            <a:endParaRPr lang="el-GR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72949" cy="1035111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398843" y="269999"/>
            <a:ext cx="2520280" cy="461665"/>
          </a:xfrm>
          <a:prstGeom prst="rect">
            <a:avLst/>
          </a:prstGeom>
          <a:solidFill>
            <a:srgbClr val="6699FF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l-GR"/>
            </a:defPPr>
            <a:lvl1pPr algn="ctr"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l-GR" dirty="0"/>
              <a:t>ΟΠΣΔΠ</a:t>
            </a:r>
            <a:endParaRPr lang="el-GR" dirty="0"/>
          </a:p>
        </p:txBody>
      </p:sp>
      <p:sp>
        <p:nvSpPr>
          <p:cNvPr id="9" name="8 - Ορθογώνιο"/>
          <p:cNvSpPr/>
          <p:nvPr/>
        </p:nvSpPr>
        <p:spPr>
          <a:xfrm>
            <a:off x="2270051" y="8740200"/>
            <a:ext cx="53285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3200" b="1" dirty="0" smtClean="0">
                <a:latin typeface="+mj-lt"/>
              </a:rPr>
              <a:t>Υπέρβαση ποσού - Ι</a:t>
            </a:r>
            <a:endParaRPr lang="el-GR" sz="3200" b="1" dirty="0">
              <a:latin typeface="+mj-lt"/>
            </a:endParaRPr>
          </a:p>
        </p:txBody>
      </p:sp>
      <p:sp>
        <p:nvSpPr>
          <p:cNvPr id="8" name="7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0B1D7-922A-44EB-B366-8F2B00E3B796}" type="slidenum">
              <a:rPr lang="el-GR" smtClean="0"/>
              <a:pPr/>
              <a:t>41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169889508"/>
      </p:ext>
    </p:extLst>
  </p:cSld>
  <p:clrMapOvr>
    <a:masterClrMapping/>
  </p:clrMapOvr>
  <p:transition advTm="30000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44700"/>
            <a:ext cx="12172949" cy="9369675"/>
          </a:xfrm>
          <a:prstGeom prst="rect">
            <a:avLst/>
          </a:prstGeom>
        </p:spPr>
      </p:pic>
      <p:sp>
        <p:nvSpPr>
          <p:cNvPr id="6" name="5 - Ορθογώνιο"/>
          <p:cNvSpPr/>
          <p:nvPr/>
        </p:nvSpPr>
        <p:spPr>
          <a:xfrm>
            <a:off x="-1" y="8406903"/>
            <a:ext cx="12172949" cy="918072"/>
          </a:xfrm>
          <a:prstGeom prst="rect">
            <a:avLst/>
          </a:prstGeom>
          <a:solidFill>
            <a:srgbClr val="ECF4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3200" b="1" dirty="0" smtClean="0">
                <a:solidFill>
                  <a:schemeClr val="tx1"/>
                </a:solidFill>
                <a:latin typeface="+mj-lt"/>
              </a:rPr>
              <a:t>Υπέρβαση ποσού - ΙΙ</a:t>
            </a:r>
            <a:endParaRPr lang="el-GR" sz="3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398843" y="269999"/>
            <a:ext cx="2520280" cy="461665"/>
          </a:xfrm>
          <a:prstGeom prst="rect">
            <a:avLst/>
          </a:prstGeom>
          <a:solidFill>
            <a:srgbClr val="6699FF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l-GR"/>
            </a:defPPr>
            <a:lvl1pPr algn="ctr"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l-GR" dirty="0"/>
              <a:t>ΟΠΣΔΠ</a:t>
            </a:r>
            <a:endParaRPr lang="el-GR" dirty="0"/>
          </a:p>
        </p:txBody>
      </p:sp>
      <p:sp>
        <p:nvSpPr>
          <p:cNvPr id="8" name="7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0B1D7-922A-44EB-B366-8F2B00E3B796}" type="slidenum">
              <a:rPr lang="el-GR" smtClean="0"/>
              <a:pPr/>
              <a:t>42</a:t>
            </a:fld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1969264865"/>
      </p:ext>
    </p:extLst>
  </p:cSld>
  <p:clrMapOvr>
    <a:masterClrMapping/>
  </p:clrMapOvr>
  <p:transition advTm="30000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8" name="7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0B1D7-922A-44EB-B366-8F2B00E3B796}" type="slidenum">
              <a:rPr lang="el-GR" smtClean="0"/>
              <a:pPr/>
              <a:t>43</a:t>
            </a:fld>
            <a:endParaRPr lang="el-GR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32962"/>
            <a:ext cx="12172950" cy="939089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398843" y="269999"/>
            <a:ext cx="2520280" cy="461665"/>
          </a:xfrm>
          <a:prstGeom prst="rect">
            <a:avLst/>
          </a:prstGeom>
          <a:solidFill>
            <a:srgbClr val="6699FF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l-GR"/>
            </a:defPPr>
            <a:lvl1pPr algn="ctr"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l-GR" dirty="0"/>
              <a:t>ΟΠΣΔΠ</a:t>
            </a:r>
            <a:endParaRPr lang="el-GR" dirty="0"/>
          </a:p>
        </p:txBody>
      </p:sp>
      <p:sp>
        <p:nvSpPr>
          <p:cNvPr id="6" name="5 - Ορθογώνιο"/>
          <p:cNvSpPr/>
          <p:nvPr/>
        </p:nvSpPr>
        <p:spPr>
          <a:xfrm>
            <a:off x="0" y="8406903"/>
            <a:ext cx="12172949" cy="648072"/>
          </a:xfrm>
          <a:prstGeom prst="rect">
            <a:avLst/>
          </a:prstGeom>
          <a:solidFill>
            <a:srgbClr val="ECF4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3200" b="1" dirty="0" smtClean="0">
                <a:solidFill>
                  <a:schemeClr val="tx1"/>
                </a:solidFill>
                <a:latin typeface="+mj-lt"/>
              </a:rPr>
              <a:t>Υπέρβαση ποσού - ΙΙΙ</a:t>
            </a:r>
            <a:endParaRPr lang="el-GR" sz="3200" b="1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9" name="8 - Ευθύγραμμο βέλος σύνδεσης"/>
          <p:cNvCxnSpPr/>
          <p:nvPr/>
        </p:nvCxnSpPr>
        <p:spPr>
          <a:xfrm flipH="1">
            <a:off x="1189931" y="7398791"/>
            <a:ext cx="504056" cy="1584176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7 - Θέση αριθμού διαφάνειας"/>
          <p:cNvSpPr txBox="1">
            <a:spLocks/>
          </p:cNvSpPr>
          <p:nvPr/>
        </p:nvSpPr>
        <p:spPr>
          <a:xfrm>
            <a:off x="194767" y="8361302"/>
            <a:ext cx="608648" cy="621665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defPPr>
              <a:defRPr lang="el-GR"/>
            </a:defPPr>
            <a:lvl1pPr marL="0" algn="ctr" defTabSz="914400" rtl="0" eaLnBrk="1" latinLnBrk="0" hangingPunct="1">
              <a:defRPr kumimoji="0" sz="19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l-GR" dirty="0" smtClean="0"/>
              <a:t>43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1047000753"/>
      </p:ext>
    </p:extLst>
  </p:cSld>
  <p:clrMapOvr>
    <a:masterClrMapping/>
  </p:clrMapOvr>
  <p:transition advTm="30000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Ορθογώνιο">
            <a:hlinkClick r:id="" action="ppaction://noaction">
              <a:snd r:embed="rId3" name="audio_id_131.wav"/>
            </a:hlinkClick>
          </p:cNvPr>
          <p:cNvSpPr/>
          <p:nvPr/>
        </p:nvSpPr>
        <p:spPr>
          <a:xfrm>
            <a:off x="2009775" y="1066800"/>
            <a:ext cx="81915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19050" cap="flat" cmpd="sng" algn="ctr">
            <a:solidFill>
              <a:srgbClr val="7F7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47625" tIns="47625" rIns="47625" bIns="47625" rtlCol="0" anchor="ctr">
            <a:noAutofit/>
          </a:bodyPr>
          <a:lstStyle/>
          <a:p>
            <a:pPr algn="ctr"/>
            <a:endParaRPr lang="el-GR"/>
          </a:p>
        </p:txBody>
      </p:sp>
      <p:sp>
        <p:nvSpPr>
          <p:cNvPr id="4" name="3 - TextBox"/>
          <p:cNvSpPr txBox="1"/>
          <p:nvPr/>
        </p:nvSpPr>
        <p:spPr>
          <a:xfrm>
            <a:off x="0" y="8547893"/>
            <a:ext cx="12172950" cy="777081"/>
          </a:xfrm>
          <a:prstGeom prst="rect">
            <a:avLst/>
          </a:prstGeom>
          <a:noFill/>
        </p:spPr>
        <p:txBody>
          <a:bodyPr vert="horz" rtlCol="0" anchor="t">
            <a:noAutofit/>
          </a:bodyPr>
          <a:lstStyle/>
          <a:p>
            <a:pPr lvl="0" algn="ctr"/>
            <a:r>
              <a:rPr lang="el-GR" sz="3200" b="1" dirty="0" smtClean="0">
                <a:solidFill>
                  <a:prstClr val="black"/>
                </a:solidFill>
                <a:latin typeface="+mj-lt"/>
              </a:rPr>
              <a:t>2</a:t>
            </a:r>
            <a:r>
              <a:rPr lang="el-GR" sz="3200" b="1" baseline="30000" dirty="0" smtClean="0">
                <a:solidFill>
                  <a:prstClr val="black"/>
                </a:solidFill>
                <a:latin typeface="+mj-lt"/>
              </a:rPr>
              <a:t>η</a:t>
            </a:r>
            <a:r>
              <a:rPr lang="el-GR" sz="3200" b="1" dirty="0" smtClean="0">
                <a:solidFill>
                  <a:prstClr val="black"/>
                </a:solidFill>
                <a:latin typeface="+mj-lt"/>
              </a:rPr>
              <a:t> τμηματική πληρωμή ΗΤ – </a:t>
            </a:r>
            <a:r>
              <a:rPr lang="en-US" sz="3200" b="1" dirty="0" smtClean="0">
                <a:solidFill>
                  <a:prstClr val="black"/>
                </a:solidFill>
                <a:latin typeface="+mj-lt"/>
              </a:rPr>
              <a:t>II</a:t>
            </a:r>
            <a:endParaRPr lang="el-GR" b="1" dirty="0">
              <a:solidFill>
                <a:prstClr val="black"/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398843" y="269999"/>
            <a:ext cx="2520280" cy="461665"/>
          </a:xfrm>
          <a:prstGeom prst="rect">
            <a:avLst/>
          </a:prstGeom>
          <a:solidFill>
            <a:srgbClr val="6699FF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l-GR"/>
            </a:defPPr>
            <a:lvl1pPr algn="ctr"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l-GR" dirty="0"/>
              <a:t>ΟΠΣΔΠ</a:t>
            </a:r>
            <a:endParaRPr lang="el-GR" dirty="0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0B1D7-922A-44EB-B366-8F2B00E3B796}" type="slidenum">
              <a:rPr lang="el-GR" smtClean="0"/>
              <a:pPr/>
              <a:t>44</a:t>
            </a:fld>
            <a:endParaRPr lang="el-GR"/>
          </a:p>
        </p:txBody>
      </p:sp>
    </p:spTree>
  </p:cSld>
  <p:clrMapOvr>
    <a:masterClrMapping/>
  </p:clrMapOvr>
  <p:transition advTm="30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6724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Ορθογώνιο">
            <a:hlinkClick r:id="" action="ppaction://noaction">
              <a:snd r:embed="rId4" name="audio_id_131.wav"/>
            </a:hlinkClick>
          </p:cNvPr>
          <p:cNvSpPr/>
          <p:nvPr/>
        </p:nvSpPr>
        <p:spPr>
          <a:xfrm>
            <a:off x="4467225" y="5200650"/>
            <a:ext cx="1905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19050" cap="flat" cmpd="sng" algn="ctr">
            <a:solidFill>
              <a:srgbClr val="7F7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47625" tIns="47625" rIns="47625" bIns="47625" rtlCol="0" anchor="ctr">
            <a:noAutofit/>
          </a:bodyPr>
          <a:lstStyle/>
          <a:p>
            <a:pPr algn="ctr"/>
            <a:endParaRPr lang="el-GR"/>
          </a:p>
        </p:txBody>
      </p:sp>
      <p:sp>
        <p:nvSpPr>
          <p:cNvPr id="4" name="3 - TextBox"/>
          <p:cNvSpPr txBox="1"/>
          <p:nvPr/>
        </p:nvSpPr>
        <p:spPr>
          <a:xfrm>
            <a:off x="0" y="8547893"/>
            <a:ext cx="12172950" cy="777081"/>
          </a:xfrm>
          <a:prstGeom prst="rect">
            <a:avLst/>
          </a:prstGeom>
          <a:noFill/>
        </p:spPr>
        <p:txBody>
          <a:bodyPr vert="horz" rtlCol="0" anchor="t">
            <a:noAutofit/>
          </a:bodyPr>
          <a:lstStyle/>
          <a:p>
            <a:pPr lvl="0" algn="ctr"/>
            <a:r>
              <a:rPr lang="el-GR" sz="3200" b="1" dirty="0" smtClean="0">
                <a:solidFill>
                  <a:prstClr val="black"/>
                </a:solidFill>
                <a:latin typeface="+mj-lt"/>
              </a:rPr>
              <a:t>2</a:t>
            </a:r>
            <a:r>
              <a:rPr lang="el-GR" sz="3200" b="1" baseline="30000" dirty="0" smtClean="0">
                <a:solidFill>
                  <a:prstClr val="black"/>
                </a:solidFill>
                <a:latin typeface="+mj-lt"/>
              </a:rPr>
              <a:t>η</a:t>
            </a:r>
            <a:r>
              <a:rPr lang="el-GR" sz="3200" b="1" dirty="0" smtClean="0">
                <a:solidFill>
                  <a:prstClr val="black"/>
                </a:solidFill>
                <a:latin typeface="+mj-lt"/>
              </a:rPr>
              <a:t> τμηματική πληρωμή ΗΤ – </a:t>
            </a:r>
            <a:r>
              <a:rPr lang="en-US" sz="3200" b="1" dirty="0" smtClean="0">
                <a:solidFill>
                  <a:prstClr val="black"/>
                </a:solidFill>
                <a:latin typeface="+mj-lt"/>
              </a:rPr>
              <a:t>III</a:t>
            </a:r>
            <a:endParaRPr lang="el-GR" b="1" dirty="0">
              <a:solidFill>
                <a:prstClr val="black"/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398843" y="269999"/>
            <a:ext cx="2520280" cy="461665"/>
          </a:xfrm>
          <a:prstGeom prst="rect">
            <a:avLst/>
          </a:prstGeom>
          <a:solidFill>
            <a:srgbClr val="6699FF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l-GR"/>
            </a:defPPr>
            <a:lvl1pPr algn="ctr"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l-GR" dirty="0"/>
              <a:t>ΟΠΣΔΠ</a:t>
            </a:r>
            <a:endParaRPr lang="el-GR" dirty="0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0B1D7-922A-44EB-B366-8F2B00E3B796}" type="slidenum">
              <a:rPr lang="el-GR" smtClean="0"/>
              <a:pPr/>
              <a:t>45</a:t>
            </a:fld>
            <a:endParaRPr lang="el-GR"/>
          </a:p>
        </p:txBody>
      </p:sp>
    </p:spTree>
    <p:custDataLst>
      <p:tags r:id="rId1"/>
    </p:custDataLst>
  </p:cSld>
  <p:clrMapOvr>
    <a:masterClrMapping/>
  </p:clrMapOvr>
  <p:transition advTm="30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4028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Ορθογώνιο">
            <a:hlinkClick r:id="" action="ppaction://noaction">
              <a:snd r:embed="rId3" name="audio_id_131.wav"/>
            </a:hlinkClick>
          </p:cNvPr>
          <p:cNvSpPr/>
          <p:nvPr/>
        </p:nvSpPr>
        <p:spPr>
          <a:xfrm>
            <a:off x="123825" y="333375"/>
            <a:ext cx="2857500" cy="295275"/>
          </a:xfrm>
          <a:prstGeom prst="rect">
            <a:avLst/>
          </a:prstGeom>
          <a:solidFill>
            <a:srgbClr val="000000">
              <a:alpha val="0"/>
            </a:srgbClr>
          </a:solidFill>
          <a:ln w="19050" cap="flat" cmpd="sng" algn="ctr">
            <a:solidFill>
              <a:srgbClr val="7F7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47625" tIns="47625" rIns="47625" bIns="47625" rtlCol="0" anchor="ctr">
            <a:noAutofit/>
          </a:bodyPr>
          <a:lstStyle/>
          <a:p>
            <a:pPr algn="ctr"/>
            <a:endParaRPr lang="el-GR"/>
          </a:p>
        </p:txBody>
      </p:sp>
      <p:sp>
        <p:nvSpPr>
          <p:cNvPr id="4" name="3 - TextBox"/>
          <p:cNvSpPr txBox="1"/>
          <p:nvPr/>
        </p:nvSpPr>
        <p:spPr>
          <a:xfrm>
            <a:off x="0" y="8547893"/>
            <a:ext cx="12172950" cy="777081"/>
          </a:xfrm>
          <a:prstGeom prst="rect">
            <a:avLst/>
          </a:prstGeom>
          <a:noFill/>
        </p:spPr>
        <p:txBody>
          <a:bodyPr vert="horz" rtlCol="0" anchor="t">
            <a:noAutofit/>
          </a:bodyPr>
          <a:lstStyle/>
          <a:p>
            <a:pPr lvl="0" algn="ctr"/>
            <a:r>
              <a:rPr lang="el-GR" sz="3200" b="1" dirty="0" smtClean="0">
                <a:solidFill>
                  <a:prstClr val="black"/>
                </a:solidFill>
                <a:latin typeface="+mj-lt"/>
              </a:rPr>
              <a:t>Ενημέρωση πίνακα ΗΤ</a:t>
            </a:r>
            <a:endParaRPr lang="el-GR" b="1" dirty="0">
              <a:solidFill>
                <a:prstClr val="black"/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398843" y="269999"/>
            <a:ext cx="2520280" cy="461665"/>
          </a:xfrm>
          <a:prstGeom prst="rect">
            <a:avLst/>
          </a:prstGeom>
          <a:solidFill>
            <a:srgbClr val="6699FF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l-GR"/>
            </a:defPPr>
            <a:lvl1pPr algn="ctr"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l-GR" dirty="0"/>
              <a:t>ΟΠΣΔΠ</a:t>
            </a:r>
            <a:endParaRPr lang="el-GR" dirty="0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0B1D7-922A-44EB-B366-8F2B00E3B796}" type="slidenum">
              <a:rPr lang="el-GR" smtClean="0"/>
              <a:pPr/>
              <a:t>46</a:t>
            </a:fld>
            <a:endParaRPr lang="el-GR"/>
          </a:p>
        </p:txBody>
      </p:sp>
    </p:spTree>
  </p:cSld>
  <p:clrMapOvr>
    <a:masterClrMapping/>
  </p:clrMapOvr>
  <p:transition advTm="30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6475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Ορθογώνιο">
            <a:hlinkClick r:id="" action="ppaction://noaction">
              <a:snd r:embed="rId3" name="audio_id_131.wav"/>
            </a:hlinkClick>
          </p:cNvPr>
          <p:cNvSpPr/>
          <p:nvPr/>
        </p:nvSpPr>
        <p:spPr>
          <a:xfrm>
            <a:off x="219075" y="1066800"/>
            <a:ext cx="1905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19050" cap="flat" cmpd="sng" algn="ctr">
            <a:solidFill>
              <a:srgbClr val="7F7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47625" tIns="47625" rIns="47625" bIns="47625" rtlCol="0" anchor="ctr">
            <a:noAutofit/>
          </a:bodyPr>
          <a:lstStyle/>
          <a:p>
            <a:pPr algn="ctr"/>
            <a:endParaRPr lang="el-GR">
              <a:solidFill>
                <a:prstClr val="white"/>
              </a:solidFill>
            </a:endParaRPr>
          </a:p>
        </p:txBody>
      </p:sp>
      <p:sp>
        <p:nvSpPr>
          <p:cNvPr id="4" name="3 - TextBox"/>
          <p:cNvSpPr txBox="1"/>
          <p:nvPr/>
        </p:nvSpPr>
        <p:spPr>
          <a:xfrm>
            <a:off x="0" y="8547893"/>
            <a:ext cx="12172950" cy="777081"/>
          </a:xfrm>
          <a:prstGeom prst="rect">
            <a:avLst/>
          </a:prstGeom>
          <a:noFill/>
        </p:spPr>
        <p:txBody>
          <a:bodyPr vert="horz" rtlCol="0" anchor="t">
            <a:noAutofit/>
          </a:bodyPr>
          <a:lstStyle/>
          <a:p>
            <a:pPr algn="ctr"/>
            <a:r>
              <a:rPr lang="el-GR" sz="3200" b="1" dirty="0" smtClean="0">
                <a:solidFill>
                  <a:prstClr val="black"/>
                </a:solidFill>
                <a:latin typeface="+mj-lt"/>
              </a:rPr>
              <a:t>Κριτήρια αναζήτησης</a:t>
            </a:r>
            <a:endParaRPr lang="el-GR" sz="3200" b="1" dirty="0">
              <a:solidFill>
                <a:prstClr val="black"/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398843" y="269999"/>
            <a:ext cx="2520280" cy="461665"/>
          </a:xfrm>
          <a:prstGeom prst="rect">
            <a:avLst/>
          </a:prstGeom>
          <a:solidFill>
            <a:srgbClr val="6699FF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l-GR"/>
            </a:defPPr>
            <a:lvl1pPr algn="ctr"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l-GR" dirty="0"/>
              <a:t>ΟΠΣΔΠ</a:t>
            </a:r>
            <a:endParaRPr lang="el-GR" dirty="0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0B1D7-922A-44EB-B366-8F2B00E3B796}" type="slidenum">
              <a:rPr lang="el-GR" smtClean="0"/>
              <a:pPr/>
              <a:t>5</a:t>
            </a:fld>
            <a:endParaRPr lang="el-GR"/>
          </a:p>
        </p:txBody>
      </p:sp>
    </p:spTree>
  </p:cSld>
  <p:clrMapOvr>
    <a:masterClrMapping/>
  </p:clrMapOvr>
  <p:transition advTm="30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3838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Ορθογώνιο">
            <a:hlinkClick r:id="" action="ppaction://noaction">
              <a:snd r:embed="rId3" name="audio_id_131.wav"/>
            </a:hlinkClick>
          </p:cNvPr>
          <p:cNvSpPr/>
          <p:nvPr/>
        </p:nvSpPr>
        <p:spPr>
          <a:xfrm>
            <a:off x="219075" y="1066800"/>
            <a:ext cx="1905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19050" cap="flat" cmpd="sng" algn="ctr">
            <a:solidFill>
              <a:srgbClr val="7F7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47625" tIns="47625" rIns="47625" bIns="47625" rtlCol="0" anchor="ctr">
            <a:noAutofit/>
          </a:bodyPr>
          <a:lstStyle/>
          <a:p>
            <a:pPr algn="ctr"/>
            <a:endParaRPr lang="el-GR"/>
          </a:p>
        </p:txBody>
      </p:sp>
      <p:sp>
        <p:nvSpPr>
          <p:cNvPr id="4" name="3 - Αριστερό βέλος"/>
          <p:cNvSpPr/>
          <p:nvPr/>
        </p:nvSpPr>
        <p:spPr>
          <a:xfrm>
            <a:off x="695325" y="1066800"/>
            <a:ext cx="971550" cy="1905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>
            <a:noFill/>
          </a:ln>
          <a:effectLst>
            <a:outerShdw blurRad="47625" dist="28574" dir="2700008" rotWithShape="0">
              <a:srgbClr val="000000">
                <a:alpha val="50196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47625" tIns="47625" rIns="47625" bIns="47625" rtlCol="0" anchor="ctr">
            <a:noAutofit/>
          </a:bodyPr>
          <a:lstStyle/>
          <a:p>
            <a:pPr algn="ctr"/>
            <a:endParaRPr lang="el-GR" dirty="0">
              <a:solidFill>
                <a:srgbClr val="C00000"/>
              </a:solidFill>
            </a:endParaRPr>
          </a:p>
        </p:txBody>
      </p:sp>
      <p:sp>
        <p:nvSpPr>
          <p:cNvPr id="5" name="4 - TextBox"/>
          <p:cNvSpPr txBox="1"/>
          <p:nvPr/>
        </p:nvSpPr>
        <p:spPr>
          <a:xfrm>
            <a:off x="0" y="8547893"/>
            <a:ext cx="12172950" cy="777081"/>
          </a:xfrm>
          <a:prstGeom prst="rect">
            <a:avLst/>
          </a:prstGeom>
          <a:noFill/>
        </p:spPr>
        <p:txBody>
          <a:bodyPr vert="horz" rtlCol="0" anchor="t">
            <a:noAutofit/>
          </a:bodyPr>
          <a:lstStyle/>
          <a:p>
            <a:pPr lvl="0" algn="ctr"/>
            <a:r>
              <a:rPr lang="el-GR" sz="3200" b="1" dirty="0" smtClean="0">
                <a:solidFill>
                  <a:prstClr val="black"/>
                </a:solidFill>
                <a:latin typeface="+mj-lt"/>
              </a:rPr>
              <a:t>Αναζήτηση τιμολογίων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398843" y="269999"/>
            <a:ext cx="2520280" cy="461665"/>
          </a:xfrm>
          <a:prstGeom prst="rect">
            <a:avLst/>
          </a:prstGeom>
          <a:solidFill>
            <a:srgbClr val="6699FF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l-GR"/>
            </a:defPPr>
            <a:lvl1pPr algn="ctr"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l-GR" dirty="0"/>
              <a:t>ΟΠΣΔΠ</a:t>
            </a:r>
            <a:endParaRPr lang="el-GR" dirty="0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0B1D7-922A-44EB-B366-8F2B00E3B796}" type="slidenum">
              <a:rPr lang="el-GR" smtClean="0"/>
              <a:pPr/>
              <a:t>6</a:t>
            </a:fld>
            <a:endParaRPr lang="el-GR"/>
          </a:p>
        </p:txBody>
      </p:sp>
    </p:spTree>
  </p:cSld>
  <p:clrMapOvr>
    <a:masterClrMapping/>
  </p:clrMapOvr>
  <p:transition advTm="30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7815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accel="50000" decel="5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2 - Ευθεία γραμμή σύνδεσης"/>
          <p:cNvCxnSpPr/>
          <p:nvPr/>
        </p:nvCxnSpPr>
        <p:spPr>
          <a:xfrm flipH="1">
            <a:off x="4000500" y="895350"/>
            <a:ext cx="1752600" cy="219075"/>
          </a:xfrm>
          <a:prstGeom prst="line">
            <a:avLst/>
          </a:prstGeom>
          <a:ln w="47625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3 - TextBox"/>
          <p:cNvSpPr txBox="1"/>
          <p:nvPr/>
        </p:nvSpPr>
        <p:spPr>
          <a:xfrm>
            <a:off x="0" y="8547893"/>
            <a:ext cx="12172950" cy="777081"/>
          </a:xfrm>
          <a:prstGeom prst="rect">
            <a:avLst/>
          </a:prstGeom>
          <a:noFill/>
        </p:spPr>
        <p:txBody>
          <a:bodyPr vert="horz" rtlCol="0" anchor="t">
            <a:noAutofit/>
          </a:bodyPr>
          <a:lstStyle/>
          <a:p>
            <a:pPr algn="ctr"/>
            <a:r>
              <a:rPr lang="el-GR" sz="3200" b="1" dirty="0" smtClean="0">
                <a:solidFill>
                  <a:prstClr val="black"/>
                </a:solidFill>
                <a:latin typeface="+mj-lt"/>
                <a:ea typeface="+mj-ea"/>
                <a:cs typeface="+mj-cs"/>
              </a:rPr>
              <a:t>Εμφάνιση τιμολογίων</a:t>
            </a:r>
            <a:endParaRPr lang="el-GR" dirty="0"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398843" y="269999"/>
            <a:ext cx="2520280" cy="461665"/>
          </a:xfrm>
          <a:prstGeom prst="rect">
            <a:avLst/>
          </a:prstGeom>
          <a:solidFill>
            <a:srgbClr val="6699FF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l-GR"/>
            </a:defPPr>
            <a:lvl1pPr algn="ctr"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l-GR" dirty="0"/>
              <a:t>ΟΠΣΔΠ</a:t>
            </a:r>
            <a:endParaRPr lang="el-GR" dirty="0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0B1D7-922A-44EB-B366-8F2B00E3B796}" type="slidenum">
              <a:rPr lang="el-GR" smtClean="0"/>
              <a:pPr/>
              <a:t>7</a:t>
            </a:fld>
            <a:endParaRPr lang="el-GR"/>
          </a:p>
        </p:txBody>
      </p:sp>
    </p:spTree>
  </p:cSld>
  <p:clrMapOvr>
    <a:masterClrMapping/>
  </p:clrMapOvr>
  <p:transition advTm="300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Ορθογώνιο">
            <a:hlinkClick r:id="" action="ppaction://noaction">
              <a:snd r:embed="rId3" name="audio_id_131.wav"/>
            </a:hlinkClick>
          </p:cNvPr>
          <p:cNvSpPr/>
          <p:nvPr/>
        </p:nvSpPr>
        <p:spPr>
          <a:xfrm>
            <a:off x="4200525" y="2924175"/>
            <a:ext cx="1885950" cy="209550"/>
          </a:xfrm>
          <a:prstGeom prst="rect">
            <a:avLst/>
          </a:prstGeom>
          <a:solidFill>
            <a:srgbClr val="000000">
              <a:alpha val="0"/>
            </a:srgbClr>
          </a:solidFill>
          <a:ln w="19050" cap="flat" cmpd="sng" algn="ctr">
            <a:solidFill>
              <a:srgbClr val="7F7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47625" tIns="47625" rIns="47625" bIns="47625" rtlCol="0" anchor="ctr">
            <a:noAutofit/>
          </a:bodyPr>
          <a:lstStyle/>
          <a:p>
            <a:pPr algn="ctr"/>
            <a:endParaRPr lang="el-GR">
              <a:solidFill>
                <a:prstClr val="white"/>
              </a:solidFill>
            </a:endParaRPr>
          </a:p>
        </p:txBody>
      </p:sp>
      <p:sp>
        <p:nvSpPr>
          <p:cNvPr id="4" name="3 - TextBox"/>
          <p:cNvSpPr txBox="1"/>
          <p:nvPr/>
        </p:nvSpPr>
        <p:spPr>
          <a:xfrm>
            <a:off x="0" y="8547893"/>
            <a:ext cx="12172950" cy="777081"/>
          </a:xfrm>
          <a:prstGeom prst="rect">
            <a:avLst/>
          </a:prstGeom>
          <a:noFill/>
          <a:ln>
            <a:noFill/>
          </a:ln>
        </p:spPr>
        <p:txBody>
          <a:bodyPr vert="horz" rtlCol="0" anchor="t">
            <a:noAutofit/>
          </a:bodyPr>
          <a:lstStyle/>
          <a:p>
            <a:pPr algn="ctr"/>
            <a:r>
              <a:rPr lang="en-US" sz="3200" dirty="0" smtClean="0">
                <a:solidFill>
                  <a:prstClr val="black"/>
                </a:solidFill>
              </a:rPr>
              <a:t> </a:t>
            </a:r>
            <a:r>
              <a:rPr lang="el-GR" sz="3200" b="1" dirty="0" smtClean="0">
                <a:solidFill>
                  <a:prstClr val="black"/>
                </a:solidFill>
              </a:rPr>
              <a:t>Εξαγωγή Πίνακα Τιμολογίων σε </a:t>
            </a:r>
            <a:r>
              <a:rPr lang="en-US" sz="3200" b="1" dirty="0" smtClean="0">
                <a:solidFill>
                  <a:prstClr val="black"/>
                </a:solidFill>
              </a:rPr>
              <a:t>excel - I</a:t>
            </a:r>
            <a:endParaRPr lang="el-GR" sz="3200" b="1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385780" y="269999"/>
            <a:ext cx="2520280" cy="461665"/>
          </a:xfrm>
          <a:prstGeom prst="rect">
            <a:avLst/>
          </a:prstGeom>
          <a:solidFill>
            <a:srgbClr val="6699FF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l-GR"/>
            </a:defPPr>
            <a:lvl1pPr algn="ctr"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l-GR" dirty="0"/>
              <a:t>ΟΠΣΔΠ</a:t>
            </a:r>
            <a:endParaRPr lang="el-GR" dirty="0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B7597-4D7A-4F87-B47B-31B0E53A07D5}" type="slidenum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advTm="30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2216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Ορθογώνιο">
            <a:hlinkClick r:id="" action="ppaction://noaction">
              <a:snd r:embed="rId3" name="audio_id_131.wav"/>
            </a:hlinkClick>
          </p:cNvPr>
          <p:cNvSpPr/>
          <p:nvPr/>
        </p:nvSpPr>
        <p:spPr>
          <a:xfrm>
            <a:off x="3143250" y="4495800"/>
            <a:ext cx="190500" cy="190500"/>
          </a:xfrm>
          <a:prstGeom prst="rect">
            <a:avLst/>
          </a:prstGeom>
          <a:solidFill>
            <a:srgbClr val="000000">
              <a:alpha val="0"/>
            </a:srgbClr>
          </a:solidFill>
          <a:ln w="19050" cap="flat" cmpd="sng" algn="ctr">
            <a:solidFill>
              <a:srgbClr val="7F7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47625" tIns="47625" rIns="47625" bIns="47625" rtlCol="0" anchor="ctr">
            <a:noAutofit/>
          </a:bodyPr>
          <a:lstStyle/>
          <a:p>
            <a:pPr algn="ctr"/>
            <a:endParaRPr lang="el-GR">
              <a:solidFill>
                <a:prstClr val="white"/>
              </a:solidFill>
            </a:endParaRPr>
          </a:p>
        </p:txBody>
      </p:sp>
      <p:sp>
        <p:nvSpPr>
          <p:cNvPr id="4" name="3 - TextBox"/>
          <p:cNvSpPr txBox="1"/>
          <p:nvPr/>
        </p:nvSpPr>
        <p:spPr>
          <a:xfrm>
            <a:off x="0" y="8547893"/>
            <a:ext cx="12172950" cy="777081"/>
          </a:xfrm>
          <a:prstGeom prst="rect">
            <a:avLst/>
          </a:prstGeom>
          <a:noFill/>
        </p:spPr>
        <p:txBody>
          <a:bodyPr vert="horz" rtlCol="0" anchor="t">
            <a:noAutofit/>
          </a:bodyPr>
          <a:lstStyle/>
          <a:p>
            <a:pPr algn="ctr"/>
            <a:r>
              <a:rPr lang="en-US" sz="3200" dirty="0" smtClean="0">
                <a:solidFill>
                  <a:prstClr val="black"/>
                </a:solidFill>
              </a:rPr>
              <a:t> </a:t>
            </a:r>
            <a:r>
              <a:rPr lang="el-GR" sz="3200" b="1" dirty="0" smtClean="0">
                <a:solidFill>
                  <a:prstClr val="black"/>
                </a:solidFill>
              </a:rPr>
              <a:t>Εξαγωγή Πίνακα Τιμολογίων σε </a:t>
            </a:r>
            <a:r>
              <a:rPr lang="en-US" sz="3200" b="1" dirty="0" smtClean="0">
                <a:solidFill>
                  <a:prstClr val="black"/>
                </a:solidFill>
              </a:rPr>
              <a:t>excel - II</a:t>
            </a:r>
            <a:endParaRPr lang="el-GR" sz="3200" b="1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385780" y="269999"/>
            <a:ext cx="2520280" cy="461665"/>
          </a:xfrm>
          <a:prstGeom prst="rect">
            <a:avLst/>
          </a:prstGeom>
          <a:solidFill>
            <a:srgbClr val="6699FF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l-GR"/>
            </a:defPPr>
            <a:lvl1pPr algn="ctr"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l-GR" dirty="0"/>
              <a:t>ΟΠΣΔΠ</a:t>
            </a:r>
            <a:endParaRPr lang="el-GR" dirty="0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8B7597-4D7A-4F87-B47B-31B0E53A07D5}" type="slidenum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advTm="30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6128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Δικαιοσύνη">
  <a:themeElements>
    <a:clrScheme name="Δικαιοσύνη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Δικαιοσύνη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Δικαιοσύνη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7398633</TotalTime>
  <Words>387</Words>
  <Application>Microsoft Office PowerPoint</Application>
  <PresentationFormat>Custom</PresentationFormat>
  <Paragraphs>149</Paragraphs>
  <Slides>46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3" baseType="lpstr">
      <vt:lpstr>Calibri</vt:lpstr>
      <vt:lpstr>Cambria</vt:lpstr>
      <vt:lpstr>Franklin Gothic Book</vt:lpstr>
      <vt:lpstr>Perpetua</vt:lpstr>
      <vt:lpstr>Wingdings</vt:lpstr>
      <vt:lpstr>Wingdings 2</vt:lpstr>
      <vt:lpstr>1_Δικαιοσύνη</vt:lpstr>
      <vt:lpstr>Επεξεργασία Ηλεκτρονικών Τιμολογίων (ΗΤ)  στο Ολοκληρωμένο Πληροφοριακό Σύστημα Δημοσιονομικής Πολιτικής (ΟΠΣΔΠ) </vt:lpstr>
      <vt:lpstr>Περιεχόμενο Παρουσίασης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OPSDP 1</dc:title>
  <dc:creator>sofia_per</dc:creator>
  <cp:lastModifiedBy>Στέφανος Κωνσταντίνος Πουρσαλίδης</cp:lastModifiedBy>
  <cp:revision>105</cp:revision>
  <dcterms:created xsi:type="dcterms:W3CDTF">2021-06-09T12:36:35Z</dcterms:created>
  <dcterms:modified xsi:type="dcterms:W3CDTF">2021-06-17T08:53:44Z</dcterms:modified>
</cp:coreProperties>
</file>