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90" r:id="rId3"/>
    <p:sldId id="261" r:id="rId4"/>
    <p:sldId id="262" r:id="rId5"/>
    <p:sldId id="292" r:id="rId6"/>
    <p:sldId id="295" r:id="rId7"/>
    <p:sldId id="296" r:id="rId8"/>
    <p:sldId id="257" r:id="rId9"/>
    <p:sldId id="258" r:id="rId10"/>
    <p:sldId id="294" r:id="rId11"/>
    <p:sldId id="265" r:id="rId12"/>
    <p:sldId id="266" r:id="rId13"/>
    <p:sldId id="291" r:id="rId14"/>
    <p:sldId id="284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85" r:id="rId24"/>
    <p:sldId id="286" r:id="rId25"/>
    <p:sldId id="275" r:id="rId26"/>
    <p:sldId id="276" r:id="rId27"/>
    <p:sldId id="277" r:id="rId28"/>
    <p:sldId id="278" r:id="rId29"/>
    <p:sldId id="279" r:id="rId30"/>
    <p:sldId id="280" r:id="rId31"/>
    <p:sldId id="287" r:id="rId32"/>
    <p:sldId id="288" r:id="rId33"/>
    <p:sldId id="289" r:id="rId34"/>
    <p:sldId id="281" r:id="rId35"/>
    <p:sldId id="282" r:id="rId36"/>
    <p:sldId id="283" r:id="rId37"/>
    <p:sldId id="264" r:id="rId38"/>
  </p:sldIdLst>
  <p:sldSz cx="9144000" cy="6858000" type="screen4x3"/>
  <p:notesSz cx="6881813" cy="10002838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8555" autoAdjust="0"/>
  </p:normalViewPr>
  <p:slideViewPr>
    <p:cSldViewPr>
      <p:cViewPr varScale="1">
        <p:scale>
          <a:sx n="61" d="100"/>
          <a:sy n="61" d="100"/>
        </p:scale>
        <p:origin x="-11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A2477-F97C-48DC-BD55-BAC69BBCF008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8975" y="4751388"/>
            <a:ext cx="5505450" cy="45005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501188"/>
            <a:ext cx="2982913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97313" y="9501188"/>
            <a:ext cx="2982912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4D883-7D23-47EB-967A-4713E822391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6391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Το τμήμα,</a:t>
            </a:r>
            <a:r>
              <a:rPr lang="el-GR" baseline="0" dirty="0" smtClean="0"/>
              <a:t> μεταξύ άλλων, έχει θεσμικά αναλάβει να εκτελεί </a:t>
            </a:r>
            <a:r>
              <a:rPr lang="el-GR" baseline="0" dirty="0" smtClean="0"/>
              <a:t>τα καθήκοντα </a:t>
            </a:r>
            <a:r>
              <a:rPr lang="el-GR" baseline="0" dirty="0" smtClean="0"/>
              <a:t>Εθνικής Αρχής </a:t>
            </a:r>
            <a:r>
              <a:rPr lang="en-US" baseline="0" dirty="0" smtClean="0"/>
              <a:t>PEPPOL</a:t>
            </a:r>
          </a:p>
          <a:p>
            <a:r>
              <a:rPr lang="el-GR" baseline="0" dirty="0" smtClean="0"/>
              <a:t>Θα σας μιλήσω για τον ΜΟΡΦΟΤΥΠΟ  Η.Τ  σύμφωνα με το πρότυπο </a:t>
            </a:r>
            <a:r>
              <a:rPr lang="en-US" baseline="0" dirty="0" smtClean="0"/>
              <a:t>PEPPOL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438825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Η εικόνα</a:t>
            </a:r>
            <a:r>
              <a:rPr lang="el-GR" baseline="0" dirty="0" smtClean="0"/>
              <a:t> αυτή παρουσιάζει ένα αφαιρετικό, ιδεατό </a:t>
            </a:r>
            <a:r>
              <a:rPr lang="el-GR" u="sng" baseline="0" dirty="0" smtClean="0"/>
              <a:t>μοντέλο διακίνησης </a:t>
            </a:r>
            <a:r>
              <a:rPr lang="el-GR" baseline="0" dirty="0" smtClean="0"/>
              <a:t>του </a:t>
            </a:r>
            <a:r>
              <a:rPr lang="el-GR" baseline="0" dirty="0" err="1" smtClean="0"/>
              <a:t>Μορφότυπου</a:t>
            </a:r>
            <a:r>
              <a:rPr lang="el-GR" baseline="0" dirty="0" smtClean="0"/>
              <a:t> Η.Τ.  </a:t>
            </a:r>
          </a:p>
          <a:p>
            <a:r>
              <a:rPr lang="el-GR" baseline="0" dirty="0" smtClean="0"/>
              <a:t>Η </a:t>
            </a:r>
            <a:r>
              <a:rPr lang="el-GR" b="1" baseline="0" dirty="0" smtClean="0"/>
              <a:t>φυσική διακίνηση </a:t>
            </a:r>
            <a:r>
              <a:rPr lang="el-GR" baseline="0" dirty="0" smtClean="0"/>
              <a:t>πραγματοποιείται μέσω του </a:t>
            </a:r>
            <a:r>
              <a:rPr lang="en-US" baseline="0" dirty="0" smtClean="0"/>
              <a:t>PEPPOL </a:t>
            </a:r>
            <a:r>
              <a:rPr lang="el-GR" baseline="0" dirty="0" smtClean="0"/>
              <a:t>δικτύου πάνω στο δημόσιο Διαδίκτυο. Στο «σύννεφο» της εικόνας </a:t>
            </a:r>
            <a:r>
              <a:rPr lang="el-GR" baseline="0" dirty="0" err="1" smtClean="0"/>
              <a:t>αχνοφαίνονται</a:t>
            </a:r>
            <a:r>
              <a:rPr lang="el-GR" baseline="0" dirty="0" smtClean="0"/>
              <a:t> οι ενδιάμεσοι κόμβοι που πραγματώνουν την φυσική διακίνηση (δηλαδή </a:t>
            </a:r>
            <a:r>
              <a:rPr lang="en-US" baseline="0" dirty="0" err="1" smtClean="0"/>
              <a:t>myDATA</a:t>
            </a:r>
            <a:r>
              <a:rPr lang="en-US" baseline="0" dirty="0" smtClean="0"/>
              <a:t>, AP </a:t>
            </a:r>
            <a:r>
              <a:rPr lang="el-GR" baseline="0" dirty="0" smtClean="0"/>
              <a:t>Προμηθευτή, </a:t>
            </a:r>
            <a:r>
              <a:rPr lang="en-US" baseline="0" dirty="0" smtClean="0"/>
              <a:t>AP </a:t>
            </a:r>
            <a:r>
              <a:rPr lang="el-GR" baseline="0" dirty="0" smtClean="0"/>
              <a:t>ΓΓΠΣ, </a:t>
            </a:r>
            <a:r>
              <a:rPr lang="en-US" baseline="0" dirty="0" smtClean="0"/>
              <a:t>SMP, SML </a:t>
            </a:r>
            <a:r>
              <a:rPr lang="el-GR" baseline="0" dirty="0" smtClean="0"/>
              <a:t>και ΚΕΔ), οι οποίοι είναι ΑΔΙΑΦΑΝΕΙΣ στους τελικούς χρήστες. </a:t>
            </a:r>
            <a:endParaRPr lang="en-US" baseline="0" dirty="0" smtClean="0"/>
          </a:p>
          <a:p>
            <a:r>
              <a:rPr lang="el-GR" baseline="0" dirty="0" smtClean="0"/>
              <a:t>Ο Προμηθευτής και η Α.Α δεν χρειάζεται να γνωρίζουν τα ενδιάμεσα στάδια. </a:t>
            </a:r>
          </a:p>
          <a:p>
            <a:r>
              <a:rPr lang="el-GR" baseline="0" dirty="0" smtClean="0"/>
              <a:t>Ο μεν Προμηθευτής απλά συμπληρώνει τα δεδομένα του Η.Τ βάσει του </a:t>
            </a:r>
            <a:r>
              <a:rPr lang="el-GR" baseline="0" dirty="0" err="1" smtClean="0"/>
              <a:t>Μορφότυπου</a:t>
            </a:r>
            <a:r>
              <a:rPr lang="el-GR" baseline="0" dirty="0" smtClean="0"/>
              <a:t> και το υποβάλει, η δε Α.Α παραλαμβάνει το Η.Τ, το διαβάζει, ελέγχει τα οικονομικά στοιχεία του, το αποδέχεται και το πληρώνει ή το απορρίπτει και </a:t>
            </a:r>
            <a:r>
              <a:rPr lang="el-GR" baseline="0" dirty="0" err="1" smtClean="0"/>
              <a:t>σ΄</a:t>
            </a:r>
            <a:r>
              <a:rPr lang="el-GR" baseline="0" dirty="0" smtClean="0"/>
              <a:t> αυτή τη περίπτωση θα πρέπει να αποσταλεί έτερο ΠΙΣΤΩΤΙΚΟ  Η.Τ αντίστοιχο του απορριφθέντος χρεωστικού. </a:t>
            </a:r>
          </a:p>
          <a:p>
            <a:r>
              <a:rPr lang="el-GR" baseline="0" dirty="0" smtClean="0"/>
              <a:t>Επί πλέον ο Προμηθευτής, πέραν του οικονομικού περιεχομένου, θα πρέπει να συμπληρώσει και τα </a:t>
            </a:r>
            <a:r>
              <a:rPr lang="el-GR" u="sng" baseline="0" dirty="0" smtClean="0"/>
              <a:t>στοιχεία δρομολόγησης Η.Τ</a:t>
            </a:r>
            <a:r>
              <a:rPr lang="el-GR" baseline="0" dirty="0" smtClean="0"/>
              <a:t>, δηλαδή τον Κωδικό </a:t>
            </a:r>
            <a:r>
              <a:rPr lang="en-US" baseline="0" dirty="0" smtClean="0"/>
              <a:t> </a:t>
            </a:r>
            <a:r>
              <a:rPr lang="el-GR" baseline="0" dirty="0" smtClean="0"/>
              <a:t>και τα στοιχεία της Α.Α (γνωστά από τη Σύμβαση και το </a:t>
            </a:r>
            <a:r>
              <a:rPr lang="en-US" baseline="0" dirty="0" smtClean="0"/>
              <a:t>e-invoices site) </a:t>
            </a:r>
            <a:r>
              <a:rPr lang="el-GR" baseline="0" dirty="0" smtClean="0"/>
              <a:t> και την </a:t>
            </a:r>
            <a:r>
              <a:rPr lang="en-US" baseline="0" dirty="0" smtClean="0"/>
              <a:t>PEPPOL </a:t>
            </a:r>
            <a:r>
              <a:rPr lang="el-GR" baseline="0" dirty="0" smtClean="0"/>
              <a:t>ηλεκτρονική του διεύθυνση.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91188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Η</a:t>
            </a:r>
            <a:r>
              <a:rPr lang="el-GR" baseline="0" dirty="0" smtClean="0"/>
              <a:t> παρουσίαση αυτή απεικονίζει την ΙΕΡΑΡΧΙΚΗ ΔΟΜΗ των πληροφοριακών στοιχείων που απαρτίζουν το παραστατικό του Η.Τ.</a:t>
            </a:r>
          </a:p>
          <a:p>
            <a:r>
              <a:rPr lang="el-GR" baseline="0" dirty="0" smtClean="0"/>
              <a:t>Στα μεν ΓΑΛΑΖΙΑ κουτάκια αντιστοιχούν τα πρώτου επιπέδου ΚΥΡΙΑ στοιχεία, που κάποια από αυτά είναι απλά, ενώ κάποια άλλα σύνθετα, τα οποία αναλύονται σε </a:t>
            </a:r>
            <a:r>
              <a:rPr lang="el-GR" baseline="0" dirty="0" err="1" smtClean="0"/>
              <a:t>ιεραρχικως</a:t>
            </a:r>
            <a:r>
              <a:rPr lang="el-GR" baseline="0" dirty="0" smtClean="0"/>
              <a:t> δευτερεύοντα στοιχεία που αντιστοιχούν στα ΓΚΡΙΖΑ κουτάκια της διαφάνειας. </a:t>
            </a:r>
          </a:p>
          <a:p>
            <a:r>
              <a:rPr lang="el-GR" baseline="0" dirty="0" smtClean="0"/>
              <a:t>Επίσης απεικονίζεται η ΠΟΛΛΑΠΛΟΤΗΤΑ των στοιχείων. Κάποια είναι μοναδικά και κάποια επαναλαμβανόμενα. </a:t>
            </a:r>
          </a:p>
          <a:p>
            <a:r>
              <a:rPr lang="el-GR" baseline="0" dirty="0" smtClean="0"/>
              <a:t>Επιπλέον, κάποια στοιχεία είναι υποχρεωτικά στο Η.Τ και κάποια όχι.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5178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Ο </a:t>
            </a:r>
            <a:r>
              <a:rPr lang="el-GR" dirty="0" err="1" smtClean="0"/>
              <a:t>Μορφότυπος</a:t>
            </a:r>
            <a:r>
              <a:rPr lang="el-GR" dirty="0" smtClean="0"/>
              <a:t> βασίζεται στο Ευρωπαϊκό πρότυπο </a:t>
            </a:r>
            <a:r>
              <a:rPr lang="el-GR" b="1" dirty="0" smtClean="0"/>
              <a:t>ΕΝ 16931 </a:t>
            </a:r>
            <a:r>
              <a:rPr lang="el-GR" dirty="0" smtClean="0"/>
              <a:t>και στον </a:t>
            </a:r>
            <a:r>
              <a:rPr lang="el-GR" b="1" dirty="0" smtClean="0"/>
              <a:t>Ελληνικό </a:t>
            </a:r>
            <a:r>
              <a:rPr lang="el-GR" b="1" dirty="0" err="1" smtClean="0"/>
              <a:t>Μορφότυπο</a:t>
            </a:r>
            <a:r>
              <a:rPr lang="el-GR" b="1" dirty="0" smtClean="0"/>
              <a:t> (</a:t>
            </a:r>
            <a:r>
              <a:rPr lang="el-GR" b="1" dirty="0" err="1" smtClean="0"/>
              <a:t>Greek</a:t>
            </a:r>
            <a:r>
              <a:rPr lang="el-GR" b="1" dirty="0" smtClean="0"/>
              <a:t> CIUS BIS 3.0), </a:t>
            </a:r>
            <a:r>
              <a:rPr lang="el-GR" dirty="0" smtClean="0"/>
              <a:t>ο οποίος βασίζεται στην </a:t>
            </a:r>
            <a:r>
              <a:rPr lang="el-GR" b="1" dirty="0" smtClean="0"/>
              <a:t>ΚΥΑ</a:t>
            </a:r>
            <a:r>
              <a:rPr lang="el-GR" dirty="0" smtClean="0"/>
              <a:t> </a:t>
            </a:r>
            <a:r>
              <a:rPr lang="el-GR" dirty="0" err="1" smtClean="0"/>
              <a:t>Αριθ</a:t>
            </a:r>
            <a:r>
              <a:rPr lang="el-GR" dirty="0" smtClean="0"/>
              <a:t> 60970ΕΞ2020/18-6-2020 ΦΕΚ 2425 2020, Τεύχος </a:t>
            </a:r>
            <a:r>
              <a:rPr lang="el-GR" smtClean="0"/>
              <a:t>Β .</a:t>
            </a:r>
          </a:p>
          <a:p>
            <a:endParaRPr lang="el-GR" dirty="0" smtClean="0"/>
          </a:p>
          <a:p>
            <a:r>
              <a:rPr lang="el-GR" dirty="0" smtClean="0"/>
              <a:t>Ο</a:t>
            </a:r>
            <a:r>
              <a:rPr lang="el-GR" baseline="0" dirty="0" smtClean="0"/>
              <a:t> </a:t>
            </a:r>
            <a:r>
              <a:rPr lang="el-GR" baseline="0" dirty="0" err="1" smtClean="0"/>
              <a:t>Μορφότυπος</a:t>
            </a:r>
            <a:r>
              <a:rPr lang="el-GR" baseline="0" dirty="0" smtClean="0"/>
              <a:t> αποτελείται από </a:t>
            </a:r>
            <a:r>
              <a:rPr lang="el-GR" b="1" baseline="0" dirty="0" smtClean="0"/>
              <a:t>162</a:t>
            </a:r>
            <a:r>
              <a:rPr lang="el-GR" baseline="0" dirty="0" smtClean="0"/>
              <a:t> πεδία.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BT-1: </a:t>
            </a:r>
          </a:p>
          <a:p>
            <a:r>
              <a:rPr lang="en-US" b="1" baseline="0" dirty="0" smtClean="0"/>
              <a:t>-</a:t>
            </a:r>
            <a:r>
              <a:rPr lang="el-GR" b="0" baseline="0" dirty="0" smtClean="0"/>
              <a:t>ΑΦΜ ΕΚΔΟΤΗ: ΑΦΜ του εκδότη του Η.Τ χωρίς το πρόθεμα της χώρας, αφορά φορολογικά στοιχεία που εκδόθηκαν στην Ελλάδα. Σε περίπτωση που η έκδοση γίνεται μέσω </a:t>
            </a:r>
            <a:r>
              <a:rPr lang="el-GR" b="1" baseline="0" dirty="0" smtClean="0"/>
              <a:t>φορολογικού αντιπροσώπου </a:t>
            </a:r>
            <a:r>
              <a:rPr lang="el-GR" b="0" baseline="0" dirty="0" smtClean="0"/>
              <a:t>αναγράφεται ο Α.Φ.Μ.  αυτού.</a:t>
            </a:r>
          </a:p>
          <a:p>
            <a:r>
              <a:rPr lang="el-GR" b="0" baseline="0" dirty="0" smtClean="0"/>
              <a:t>-ΗΜΕΡΟΜΗΝΙΑ ΕΚΔΟΣΗΣ: Η ημερομηνία έκδοσης του Η.Τ  με δομή  DD/MM/YYYY.</a:t>
            </a:r>
          </a:p>
          <a:p>
            <a:r>
              <a:rPr lang="el-GR" b="0" baseline="0" dirty="0" smtClean="0"/>
              <a:t>-Α/Α ΕΓΚΑΤΑΣΤΑΣΗΣ: ο Α/Α της εγκατάστασης από την οποία εκδίδεται το Η.Τ  όπως δηλώθηκε στο φορολογικό μητρώο. Στην περίπτωση της έδρας συμπληρώνεται με τιμή 0.</a:t>
            </a:r>
          </a:p>
          <a:p>
            <a:r>
              <a:rPr lang="el-GR" b="0" baseline="0" dirty="0" smtClean="0"/>
              <a:t>-ΕΙΔΟΣ ΠΑΡΑΣΤΑΤΙΚΟΥ:  κωδικός παραστατικού σύμφωνα με το Είδος Πρότυπων Παραστατικών </a:t>
            </a:r>
            <a:r>
              <a:rPr lang="el-GR" b="1" baseline="0" dirty="0" smtClean="0"/>
              <a:t>Α.Α.Δ.Ε</a:t>
            </a:r>
            <a:r>
              <a:rPr lang="el-GR" b="0" baseline="0" dirty="0" smtClean="0"/>
              <a:t> </a:t>
            </a:r>
          </a:p>
          <a:p>
            <a:r>
              <a:rPr lang="el-GR" b="1" baseline="0" dirty="0" smtClean="0"/>
              <a:t>- </a:t>
            </a:r>
            <a:r>
              <a:rPr lang="el-GR" b="0" baseline="0" dirty="0" smtClean="0"/>
              <a:t>ΣΕΙΡΑ: Συμπληρώνεται εφόσον υπάρχει σειρά στο Η.Τ με το αντίστοιχο αλφαριθμητικό, στην περίπτωση που δεν υπάρχει σειρά συμπληρώνεται με τιμή 0.</a:t>
            </a:r>
          </a:p>
          <a:p>
            <a:r>
              <a:rPr lang="el-GR" b="0" baseline="0" dirty="0" smtClean="0"/>
              <a:t>- ΑΑ: αύξων αριθμός έκδοσης Η.Τ</a:t>
            </a:r>
          </a:p>
          <a:p>
            <a:endParaRPr lang="el-GR" b="1" baseline="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8145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3310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Το πεδίο</a:t>
            </a:r>
            <a:r>
              <a:rPr lang="el-GR" b="1" dirty="0" smtClean="0"/>
              <a:t> ΒΤ-10 </a:t>
            </a:r>
            <a:r>
              <a:rPr lang="el-GR" dirty="0" smtClean="0"/>
              <a:t>συμπληρώνεται για τον προσδιορισμό του  αποδέκτη του Ηλεκτρονικού Τιμολογίου, δηλαδή της συγκεκριμένης (υποκείμενης) υπηρεσιακής </a:t>
            </a:r>
            <a:r>
              <a:rPr lang="el-GR" u="sng" dirty="0" smtClean="0"/>
              <a:t>μονάδας που πραγματοποιεί την δαπάνη</a:t>
            </a:r>
            <a:r>
              <a:rPr lang="el-GR" dirty="0" smtClean="0"/>
              <a:t>. Ο κωδικός στο ΒΤ-10 αντιστοιχεί στο πεδίο </a:t>
            </a:r>
            <a:r>
              <a:rPr lang="el-GR" b="1" dirty="0" smtClean="0"/>
              <a:t>ΒΤ-46</a:t>
            </a:r>
            <a:r>
              <a:rPr lang="el-GR" dirty="0" smtClean="0"/>
              <a:t>, στο οποίο παρέχεται ο </a:t>
            </a:r>
            <a:r>
              <a:rPr lang="el-GR" b="1" dirty="0" smtClean="0"/>
              <a:t>Κωδικός Α.Α. </a:t>
            </a:r>
            <a:endParaRPr lang="el-GR" b="1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9908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Ο </a:t>
            </a:r>
            <a:r>
              <a:rPr lang="el-GR" b="1" dirty="0" smtClean="0"/>
              <a:t>ΑΔΑ</a:t>
            </a:r>
            <a:r>
              <a:rPr lang="el-GR" dirty="0" smtClean="0"/>
              <a:t> είναι ο μοναδικός κωδικός αριθμός  που λαμβάνει το έγγραφο της </a:t>
            </a:r>
            <a:r>
              <a:rPr lang="el-GR" b="1" dirty="0" smtClean="0"/>
              <a:t>Απόφαση Ανάληψης Υποχρέωσης </a:t>
            </a:r>
            <a:r>
              <a:rPr lang="el-GR" dirty="0" smtClean="0"/>
              <a:t>(ΑΑΥ) όταν αναρτηθεί στο σύστημα του ΔΙΑΥΓΕΙΑ . Ο ΑΔΑ αναφέρεται στο έγγραφο της Σύμβασης. </a:t>
            </a:r>
            <a:r>
              <a:rPr lang="el-GR" baseline="0" dirty="0" smtClean="0"/>
              <a:t> </a:t>
            </a:r>
            <a:r>
              <a:rPr lang="el-GR" dirty="0" smtClean="0"/>
              <a:t>Αν η </a:t>
            </a:r>
            <a:r>
              <a:rPr lang="el-GR" u="sng" dirty="0" smtClean="0"/>
              <a:t>Σύμβαση είναι κάτω  των 30000€</a:t>
            </a:r>
            <a:r>
              <a:rPr lang="el-GR" dirty="0" smtClean="0"/>
              <a:t>  θα καταχωρείται  ο </a:t>
            </a:r>
            <a:r>
              <a:rPr lang="el-GR" b="1" dirty="0" smtClean="0"/>
              <a:t>ΑΔΑΜ της Εντολής Αγοράς (BT-13)</a:t>
            </a:r>
            <a:r>
              <a:rPr lang="el-GR" dirty="0" smtClean="0"/>
              <a:t>.</a:t>
            </a:r>
          </a:p>
          <a:p>
            <a:r>
              <a:rPr lang="el-GR" b="1" dirty="0" err="1" smtClean="0"/>
              <a:t>Ενάριθμος</a:t>
            </a:r>
            <a:r>
              <a:rPr lang="el-GR" b="1" dirty="0" smtClean="0"/>
              <a:t> </a:t>
            </a:r>
            <a:r>
              <a:rPr lang="el-GR" dirty="0" smtClean="0"/>
              <a:t>είναι </a:t>
            </a:r>
            <a:r>
              <a:rPr lang="el-GR" dirty="0" err="1" smtClean="0"/>
              <a:t>δεκατετραψήφιος</a:t>
            </a:r>
            <a:r>
              <a:rPr lang="el-GR" dirty="0" smtClean="0"/>
              <a:t> κωδικός μοναδικής αναγνώρισης  των έργων του ΠΔΕ, ο οποίος παράγεται από το ΟΠΣ </a:t>
            </a:r>
            <a:r>
              <a:rPr lang="el-GR" baseline="0" dirty="0" smtClean="0"/>
              <a:t> </a:t>
            </a:r>
            <a:r>
              <a:rPr lang="el-GR" dirty="0" smtClean="0"/>
              <a:t>e-ΠΔΕ. Τα πρώτα τέσσερα ψηφία αποτελούν το </a:t>
            </a:r>
            <a:r>
              <a:rPr lang="el-GR" b="1" dirty="0" smtClean="0"/>
              <a:t>έτος πρώτης ένταξης </a:t>
            </a:r>
            <a:r>
              <a:rPr lang="el-GR" dirty="0" smtClean="0"/>
              <a:t>του έργου στο ΠΔΕ, τα επόμενα τον </a:t>
            </a:r>
            <a:r>
              <a:rPr lang="el-GR" b="1" dirty="0" smtClean="0"/>
              <a:t>κωδικό της Συλλογικής Απόφασης (ΣΑ)</a:t>
            </a:r>
            <a:r>
              <a:rPr lang="el-GR" dirty="0" smtClean="0"/>
              <a:t>, στην οποία είναι ενταγμένο και τα υπόλοιπα τον </a:t>
            </a:r>
            <a:r>
              <a:rPr lang="el-GR" b="1" dirty="0" smtClean="0"/>
              <a:t>αύξοντα αριθμό του έργου</a:t>
            </a:r>
            <a:r>
              <a:rPr lang="el-GR" dirty="0" smtClean="0"/>
              <a:t>. Στη Σύμβαση με το Ελληνικό Δημόσιο αναφέρεται πάντα η πηγή χρηματοδότησης (ΠΔΕ ή/και </a:t>
            </a:r>
            <a:r>
              <a:rPr lang="el-GR" dirty="0" err="1" smtClean="0"/>
              <a:t>ενάριθμος</a:t>
            </a:r>
            <a:r>
              <a:rPr lang="el-GR" dirty="0" smtClean="0"/>
              <a:t>).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838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Εάν το Η.Τ  είναι </a:t>
            </a:r>
            <a:r>
              <a:rPr lang="el-GR" b="1" dirty="0" smtClean="0"/>
              <a:t>συγκεντρωτικό</a:t>
            </a:r>
            <a:r>
              <a:rPr lang="el-GR" dirty="0" smtClean="0"/>
              <a:t> και στη περίπτωση που αντιστοιχεί σε </a:t>
            </a:r>
            <a:r>
              <a:rPr lang="el-GR" b="1" dirty="0" smtClean="0"/>
              <a:t>περισσότερα του ενός Δελτίων Αποστολής</a:t>
            </a:r>
            <a:r>
              <a:rPr lang="el-GR" dirty="0" smtClean="0"/>
              <a:t>, στη τρέχουσα έκδοση του Ελληνικού CIUS και για μόνο τους Προμηθευτές του Ελληνικού Δημοσίου με έδρα στην Ελλάδα,  στο πεδίο BT-16 θα καταχωρείται  το </a:t>
            </a:r>
            <a:r>
              <a:rPr lang="el-GR" b="1" dirty="0" smtClean="0"/>
              <a:t>αναγνωριστικό  του πρώτου ΔΑ </a:t>
            </a:r>
            <a:r>
              <a:rPr lang="el-GR" dirty="0" smtClean="0"/>
              <a:t>και στην ομάδα </a:t>
            </a:r>
            <a:r>
              <a:rPr lang="el-GR" b="1" dirty="0" smtClean="0"/>
              <a:t>BG-24</a:t>
            </a:r>
            <a:r>
              <a:rPr lang="el-GR" dirty="0" smtClean="0"/>
              <a:t> τα υπόλοιπα ΔΑ.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424568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46235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69567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4592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Με τη παρουσίαση αυτή θα προσπαθήσω να σας μεταφέρω  την μεγάλη, συνολική εικόνα του ΜΟΡΦΟΤΥΠΟΥ, ενώ θα αναφερθώ ενδεικτικά και σε κάποια </a:t>
            </a:r>
            <a:r>
              <a:rPr lang="el-GR" dirty="0" err="1" smtClean="0"/>
              <a:t>επι</a:t>
            </a:r>
            <a:r>
              <a:rPr lang="el-GR" baseline="0" dirty="0" smtClean="0"/>
              <a:t> μέρους </a:t>
            </a:r>
            <a:r>
              <a:rPr lang="el-GR" dirty="0" smtClean="0"/>
              <a:t>πεδία δεδομένων.</a:t>
            </a:r>
            <a:endParaRPr lang="en-US" dirty="0" smtClean="0"/>
          </a:p>
          <a:p>
            <a:r>
              <a:rPr lang="el-GR" dirty="0" smtClean="0"/>
              <a:t>Ο όρος </a:t>
            </a:r>
            <a:r>
              <a:rPr lang="el-GR" b="1" dirty="0" err="1" smtClean="0"/>
              <a:t>Μορφοτυπος</a:t>
            </a:r>
            <a:r>
              <a:rPr lang="el-GR" dirty="0" smtClean="0"/>
              <a:t> αφορά έναν </a:t>
            </a:r>
            <a:r>
              <a:rPr lang="el-GR" u="sng" dirty="0" smtClean="0"/>
              <a:t>σαφώς προσδιορισμένο και </a:t>
            </a:r>
            <a:r>
              <a:rPr lang="el-GR" u="sng" dirty="0" err="1" smtClean="0"/>
              <a:t>προτυποποιημένο</a:t>
            </a:r>
            <a:r>
              <a:rPr lang="el-GR" u="sng" dirty="0" smtClean="0"/>
              <a:t> τρόπο κωδικοποίησης  ψηφιακής  πληροφορίας </a:t>
            </a:r>
            <a:r>
              <a:rPr lang="el-GR" dirty="0" smtClean="0"/>
              <a:t>είτε για αποστολή της υπό μορφή </a:t>
            </a:r>
            <a:r>
              <a:rPr lang="el-GR" u="sng" dirty="0" smtClean="0"/>
              <a:t>μηνύματος</a:t>
            </a:r>
            <a:r>
              <a:rPr lang="el-GR" dirty="0" smtClean="0"/>
              <a:t> είτε για αποθήκευση σε </a:t>
            </a:r>
            <a:r>
              <a:rPr lang="el-GR" u="sng" dirty="0" smtClean="0"/>
              <a:t>αρχείο</a:t>
            </a:r>
            <a:r>
              <a:rPr lang="en-US" u="none" dirty="0" smtClean="0"/>
              <a:t>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86219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32907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475492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Για να </a:t>
            </a:r>
            <a:r>
              <a:rPr lang="el-GR" b="1" dirty="0" smtClean="0"/>
              <a:t>εκχωρηθεί η πληρωμή </a:t>
            </a:r>
            <a:r>
              <a:rPr lang="el-GR" dirty="0" smtClean="0"/>
              <a:t>του τιμολογίου στον "PAYEE" / "ΔΙΚΑΙΟΥΧΟ ΠΛΗΡΩΜΗΣ" χρειάζεται:  </a:t>
            </a:r>
          </a:p>
          <a:p>
            <a:r>
              <a:rPr lang="el-GR" dirty="0" smtClean="0"/>
              <a:t>α) να έχει</a:t>
            </a:r>
            <a:r>
              <a:rPr lang="el-GR" baseline="0" dirty="0" smtClean="0"/>
              <a:t> συμπληρωθεί η </a:t>
            </a:r>
            <a:r>
              <a:rPr lang="el-GR" b="1" dirty="0" smtClean="0"/>
              <a:t>αποποίηση ευθύνης </a:t>
            </a:r>
            <a:r>
              <a:rPr lang="el-GR" dirty="0" smtClean="0"/>
              <a:t>(ειδοποίηση στο τιμολόγιο)  ότι το τιμολόγιο έχει εκχωρηθεί σε έναν άλλο δικαιούχο πληρωμής.  Η αποποίηση ευθυνών πρέπει να δοθεί χρησιμοποιώντας το πεδίο </a:t>
            </a:r>
            <a:r>
              <a:rPr lang="el-GR" b="1" dirty="0" smtClean="0"/>
              <a:t>Σημείωση  τιμολογίου (BT-22) </a:t>
            </a:r>
            <a:r>
              <a:rPr lang="el-GR" dirty="0" smtClean="0"/>
              <a:t>σε επίπεδο  παραστατικού.  </a:t>
            </a:r>
          </a:p>
          <a:p>
            <a:r>
              <a:rPr lang="el-GR" dirty="0" smtClean="0"/>
              <a:t>β) να προσδιορισθεί ο δικαιούχος πληρωμής συμπληρώνοντας τα πεδία της ομάδας </a:t>
            </a:r>
            <a:r>
              <a:rPr lang="el-GR" b="1" dirty="0" smtClean="0"/>
              <a:t>BG-10</a:t>
            </a:r>
            <a:r>
              <a:rPr lang="el-GR" dirty="0" smtClean="0"/>
              <a:t> πχ όνομα δικαιούχου πληρωμής κλπ.  </a:t>
            </a:r>
          </a:p>
          <a:p>
            <a:r>
              <a:rPr lang="el-GR" dirty="0" smtClean="0"/>
              <a:t>γ) Να αλλάξει  ο </a:t>
            </a:r>
            <a:r>
              <a:rPr lang="el-GR" b="1" dirty="0" smtClean="0"/>
              <a:t>τραπεζικός λογαριασμός υπέρ του Δικαιούχου</a:t>
            </a:r>
            <a:r>
              <a:rPr lang="el-GR" dirty="0" smtClean="0"/>
              <a:t>.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685591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551427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Το </a:t>
            </a:r>
            <a:r>
              <a:rPr lang="en-US" dirty="0" smtClean="0"/>
              <a:t>BG-13 </a:t>
            </a:r>
            <a:r>
              <a:rPr lang="el-GR" dirty="0" smtClean="0"/>
              <a:t>αντιστοιχεί με την</a:t>
            </a:r>
            <a:r>
              <a:rPr lang="el-GR" baseline="0" dirty="0" smtClean="0"/>
              <a:t> περιγραφή </a:t>
            </a:r>
            <a:r>
              <a:rPr lang="el-GR" b="1" baseline="0" dirty="0" smtClean="0"/>
              <a:t>ΥΠΟΚΕΙΜΕΝΗΣ διοικητικής μονάδας </a:t>
            </a:r>
            <a:r>
              <a:rPr lang="el-GR" baseline="0" dirty="0" smtClean="0"/>
              <a:t>(λήπτη Η.Τ) στο </a:t>
            </a:r>
            <a:r>
              <a:rPr lang="en-US" baseline="0" dirty="0" smtClean="0"/>
              <a:t>BT-10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59334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Οι </a:t>
            </a:r>
            <a:r>
              <a:rPr lang="el-GR" b="1" dirty="0" smtClean="0"/>
              <a:t>Παρακρατήσεις (</a:t>
            </a:r>
            <a:r>
              <a:rPr lang="el-GR" b="1" dirty="0" err="1" smtClean="0"/>
              <a:t>allowances</a:t>
            </a:r>
            <a:r>
              <a:rPr lang="el-GR" b="1" dirty="0" smtClean="0"/>
              <a:t>)  </a:t>
            </a:r>
            <a:r>
              <a:rPr lang="el-GR" dirty="0" smtClean="0"/>
              <a:t>είναι συνήθως κάποια μορφή έκπτωσης (</a:t>
            </a:r>
            <a:r>
              <a:rPr lang="el-GR" dirty="0" err="1" smtClean="0"/>
              <a:t>discount</a:t>
            </a:r>
            <a:r>
              <a:rPr lang="el-GR" dirty="0" smtClean="0"/>
              <a:t>), ενώ οι </a:t>
            </a:r>
            <a:r>
              <a:rPr lang="el-GR" b="1" dirty="0" smtClean="0"/>
              <a:t>Επιβαρύνσεις (</a:t>
            </a:r>
            <a:r>
              <a:rPr lang="el-GR" b="1" dirty="0" err="1" smtClean="0"/>
              <a:t>Charges</a:t>
            </a:r>
            <a:r>
              <a:rPr lang="el-GR" b="1" dirty="0" smtClean="0"/>
              <a:t>) </a:t>
            </a:r>
            <a:r>
              <a:rPr lang="el-GR" dirty="0" smtClean="0"/>
              <a:t>θα ήταν συνήθως μια μορφή υπηρεσίας η οποία παρέχεται από τον Πωλητή. </a:t>
            </a:r>
          </a:p>
          <a:p>
            <a:r>
              <a:rPr lang="el-GR" dirty="0" smtClean="0"/>
              <a:t>Βασικά</a:t>
            </a:r>
            <a:r>
              <a:rPr lang="el-GR" u="sng" dirty="0" smtClean="0"/>
              <a:t>, οι παρακρατήσεις  είναι κρατήσεις </a:t>
            </a:r>
            <a:r>
              <a:rPr lang="el-GR" dirty="0" smtClean="0"/>
              <a:t>από το σύνολο του τιμολογίου και </a:t>
            </a:r>
            <a:r>
              <a:rPr lang="el-GR" dirty="0" err="1" smtClean="0"/>
              <a:t>oι</a:t>
            </a:r>
            <a:r>
              <a:rPr lang="el-GR" dirty="0" smtClean="0"/>
              <a:t> </a:t>
            </a:r>
            <a:r>
              <a:rPr lang="el-GR" u="sng" dirty="0" smtClean="0"/>
              <a:t>επιβαρύνσεις  είναι προσθήκες </a:t>
            </a:r>
            <a:r>
              <a:rPr lang="el-GR" dirty="0" smtClean="0"/>
              <a:t>στο Σύνολο Τιμολογίου. </a:t>
            </a:r>
          </a:p>
          <a:p>
            <a:r>
              <a:rPr lang="el-GR" dirty="0" smtClean="0"/>
              <a:t>Παρακρατήσεις  και Επιβαρύνσεις μπορούν να προκύψουν για το Παραστατικό ως σύνολο ή να ισχύουν για μεμονωμένα στοιχεία γραμμής ή και τα δύο.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882047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33697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93720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733067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1075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31514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725167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494492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87375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16566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98541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3450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Ο</a:t>
            </a:r>
            <a:r>
              <a:rPr lang="el-GR" baseline="0" dirty="0" smtClean="0"/>
              <a:t> </a:t>
            </a:r>
            <a:r>
              <a:rPr lang="el-GR" baseline="0" dirty="0" err="1" smtClean="0"/>
              <a:t>Μορφότυπος</a:t>
            </a:r>
            <a:r>
              <a:rPr lang="el-GR" baseline="0" dirty="0" smtClean="0"/>
              <a:t> είναι δυνατόν να </a:t>
            </a:r>
            <a:r>
              <a:rPr lang="el-GR" b="1" baseline="0" dirty="0" smtClean="0"/>
              <a:t>διαφοροποιηθεί ανά χώρα, </a:t>
            </a:r>
            <a:r>
              <a:rPr lang="el-GR" baseline="0" dirty="0" smtClean="0"/>
              <a:t>με τη μορφή ΠΕΡΙΟΡΙΣΜΩΝ ή/και ΕΠΕΚΤΑΣΕΩΝ.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9812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965411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2646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Η αποστολή - διακίνηση Η.Τ από τον Προμηθευτή στην Α.Α</a:t>
            </a:r>
            <a:r>
              <a:rPr lang="el-GR" baseline="0" dirty="0" smtClean="0"/>
              <a:t> μέσω του δικτύου </a:t>
            </a:r>
            <a:r>
              <a:rPr lang="en-US" baseline="0" dirty="0" smtClean="0"/>
              <a:t>PEPPOL</a:t>
            </a:r>
            <a:r>
              <a:rPr lang="el-GR" baseline="0" dirty="0" smtClean="0"/>
              <a:t>,</a:t>
            </a:r>
            <a:r>
              <a:rPr lang="en-US" baseline="0" dirty="0" smtClean="0"/>
              <a:t> </a:t>
            </a:r>
            <a:r>
              <a:rPr lang="el-GR" baseline="0" dirty="0" smtClean="0"/>
              <a:t>δεν είναι μια απλή διαδικασία όπως </a:t>
            </a:r>
            <a:r>
              <a:rPr lang="el-GR" baseline="0" dirty="0" err="1" smtClean="0"/>
              <a:t>π.χ</a:t>
            </a:r>
            <a:r>
              <a:rPr lang="el-GR" baseline="0" dirty="0" smtClean="0"/>
              <a:t> το ηλεκτρονικό ταχυδρομείο. </a:t>
            </a:r>
          </a:p>
          <a:p>
            <a:r>
              <a:rPr lang="el-GR" baseline="0" dirty="0" smtClean="0"/>
              <a:t>Είναι μια </a:t>
            </a:r>
            <a:r>
              <a:rPr lang="el-GR" b="1" baseline="0" dirty="0" smtClean="0"/>
              <a:t>σύνθετη διαδικασία </a:t>
            </a:r>
            <a:r>
              <a:rPr lang="el-GR" baseline="0" dirty="0" smtClean="0"/>
              <a:t>που ακολουθεί συγκεκριμένη </a:t>
            </a:r>
            <a:r>
              <a:rPr lang="el-GR" b="1" baseline="0" dirty="0" smtClean="0"/>
              <a:t>ροή εργασίας (</a:t>
            </a:r>
            <a:r>
              <a:rPr lang="en-US" b="1" baseline="0" dirty="0" smtClean="0"/>
              <a:t>work flow), </a:t>
            </a:r>
            <a:r>
              <a:rPr lang="el-GR" baseline="0" dirty="0" smtClean="0"/>
              <a:t>στην οποία συμμετέχουν πολλοί διαφορετικοί συντελεστές (ΑΑΔΕ, </a:t>
            </a:r>
            <a:r>
              <a:rPr lang="el-GR" baseline="0" dirty="0" err="1" smtClean="0"/>
              <a:t>Πάροχος</a:t>
            </a:r>
            <a:r>
              <a:rPr lang="el-GR" baseline="0" dirty="0" smtClean="0"/>
              <a:t> </a:t>
            </a:r>
            <a:r>
              <a:rPr lang="en-US" baseline="0" dirty="0" smtClean="0"/>
              <a:t>PEPPOL</a:t>
            </a:r>
            <a:r>
              <a:rPr lang="el-GR" baseline="0" dirty="0" smtClean="0"/>
              <a:t>, ΓΓΠΣ, ΑΑ) με ενέργειες και αποφάσεις, τα αποτελέσματα των οποίων ενεργοποιούν άλλες ενέργειες</a:t>
            </a:r>
            <a:r>
              <a:rPr lang="en-US" baseline="0" dirty="0" smtClean="0"/>
              <a:t>, </a:t>
            </a:r>
            <a:r>
              <a:rPr lang="el-GR" baseline="0" dirty="0" smtClean="0"/>
              <a:t>μέχρι την ΤΕΛΙΚΗ κατάσταση του Η.Τ, δηλαδή τη κατάσταση της ΑΠΟΔΟΧΗΣ και πληρωμής ή της ΑΠΟΡΡΙΨΗΣ του Η.Τ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91983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Το Η.Τ σε</a:t>
            </a:r>
            <a:r>
              <a:rPr lang="el-GR" baseline="0" dirty="0" smtClean="0"/>
              <a:t> διαφορετικά στάδια κατά την διαδικασία ΑΠΟΣΤΟΛΗΣ του, υπόκειται σε </a:t>
            </a:r>
            <a:r>
              <a:rPr lang="el-GR" b="1" baseline="0" dirty="0" smtClean="0"/>
              <a:t>διαδοχικούς ΕΛΕΓΧΟΥΣ , </a:t>
            </a:r>
            <a:r>
              <a:rPr lang="el-GR" baseline="0" dirty="0" smtClean="0"/>
              <a:t>που αφορούν την νομική ΕΓΚΥΡΟΤΗΤΑ, την ΠΛΗΡΟΤΗΤΑ, την ΣΥΝΤΑΚΤΙΚΗ ΟΡΘΟΤΗΤΑ, τα δεδομένα ορθής ΔΡΟΜΟΛΟΓΗΣΗΣ,  και την ΟΡΘΟΤΗΤΑ του οικονομικού ΠΕΡΙΕΧΟΜΕΝΟΥ.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4D883-7D23-47EB-967A-4713E822391E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00558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AB1C-C7CA-4326-A918-19F3617A7BB2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812CE-34BA-43DA-94E7-83C98C6E0E2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33599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AB1C-C7CA-4326-A918-19F3617A7BB2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812CE-34BA-43DA-94E7-83C98C6E0E2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71672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AB1C-C7CA-4326-A918-19F3617A7BB2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812CE-34BA-43DA-94E7-83C98C6E0E2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97678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AB1C-C7CA-4326-A918-19F3617A7BB2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812CE-34BA-43DA-94E7-83C98C6E0E2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3028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AB1C-C7CA-4326-A918-19F3617A7BB2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812CE-34BA-43DA-94E7-83C98C6E0E2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0380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AB1C-C7CA-4326-A918-19F3617A7BB2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812CE-34BA-43DA-94E7-83C98C6E0E2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2866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AB1C-C7CA-4326-A918-19F3617A7BB2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812CE-34BA-43DA-94E7-83C98C6E0E2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92396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AB1C-C7CA-4326-A918-19F3617A7BB2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812CE-34BA-43DA-94E7-83C98C6E0E2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0683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AB1C-C7CA-4326-A918-19F3617A7BB2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812CE-34BA-43DA-94E7-83C98C6E0E2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9994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AB1C-C7CA-4326-A918-19F3617A7BB2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812CE-34BA-43DA-94E7-83C98C6E0E2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67345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AB1C-C7CA-4326-A918-19F3617A7BB2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812CE-34BA-43DA-94E7-83C98C6E0E2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2580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DAB1C-C7CA-4326-A918-19F3617A7BB2}" type="datetimeFigureOut">
              <a:rPr lang="el-GR" smtClean="0"/>
              <a:t>16/6/2021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812CE-34BA-43DA-94E7-83C98C6E0E23}" type="slidenum">
              <a:rPr lang="el-GR" smtClean="0"/>
              <a:t>‹#›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3837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47625"/>
            <a:ext cx="22383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006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dirty="0" smtClean="0">
                <a:solidFill>
                  <a:schemeClr val="tx2">
                    <a:lumMod val="75000"/>
                  </a:schemeClr>
                </a:solidFill>
              </a:rPr>
              <a:t>ΗΛΕΚΤΡΟΝΙΚΗ ΤΙΜΟΛΟΓΗΣΗ</a:t>
            </a:r>
            <a:endParaRPr lang="el-GR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043608" y="2996952"/>
            <a:ext cx="6912548" cy="1152128"/>
          </a:xfrm>
        </p:spPr>
        <p:txBody>
          <a:bodyPr>
            <a:normAutofit fontScale="77500" lnSpcReduction="20000"/>
          </a:bodyPr>
          <a:lstStyle/>
          <a:p>
            <a:r>
              <a:rPr lang="el-GR" sz="4100" b="1" dirty="0" smtClean="0">
                <a:solidFill>
                  <a:schemeClr val="tx2">
                    <a:lumMod val="75000"/>
                  </a:schemeClr>
                </a:solidFill>
              </a:rPr>
              <a:t>Εθνικός </a:t>
            </a:r>
            <a:r>
              <a:rPr lang="el-GR" sz="4100" b="1" dirty="0" err="1" smtClean="0">
                <a:solidFill>
                  <a:schemeClr val="tx2">
                    <a:lumMod val="75000"/>
                  </a:schemeClr>
                </a:solidFill>
              </a:rPr>
              <a:t>Μορφότυπος</a:t>
            </a:r>
            <a:r>
              <a:rPr lang="el-GR" sz="41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100" b="1" dirty="0" smtClean="0">
                <a:solidFill>
                  <a:schemeClr val="tx2">
                    <a:lumMod val="75000"/>
                  </a:schemeClr>
                </a:solidFill>
              </a:rPr>
              <a:t>PEPPOL</a:t>
            </a:r>
            <a:endParaRPr lang="el-GR" sz="41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l-GR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l-GR" sz="2300" dirty="0" smtClean="0">
                <a:solidFill>
                  <a:schemeClr val="tx2">
                    <a:lumMod val="75000"/>
                  </a:schemeClr>
                </a:solidFill>
              </a:rPr>
              <a:t>Ημερίδα Επιμόρφωσης, Ιούνιος 2021</a:t>
            </a:r>
            <a:endParaRPr lang="en-US" sz="23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17516" y="5085184"/>
            <a:ext cx="60386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b="1" dirty="0" smtClean="0">
                <a:solidFill>
                  <a:schemeClr val="tx2">
                    <a:lumMod val="75000"/>
                  </a:schemeClr>
                </a:solidFill>
              </a:rPr>
              <a:t>Τμήμα Προτύπων – Μεθοδολογιών &amp; Διαχείρισης Ποιότητας</a:t>
            </a:r>
          </a:p>
          <a:p>
            <a:pPr algn="ctr"/>
            <a:r>
              <a:rPr lang="el-GR" b="1" dirty="0" smtClean="0">
                <a:solidFill>
                  <a:schemeClr val="tx2">
                    <a:lumMod val="75000"/>
                  </a:schemeClr>
                </a:solidFill>
              </a:rPr>
              <a:t>ΓΓΠΣ ΔΔ, Διεύθυνση Σχεδιασμού και Ανάλυσης Εφαρμογών</a:t>
            </a:r>
          </a:p>
          <a:p>
            <a:pPr algn="ctr"/>
            <a:r>
              <a:rPr lang="el-GR" b="1" dirty="0">
                <a:solidFill>
                  <a:schemeClr val="tx2">
                    <a:lumMod val="75000"/>
                  </a:schemeClr>
                </a:solidFill>
              </a:rPr>
              <a:t>ΕΘΝΙΚΗ ΑΡΧΗ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PEPPOL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 lnSpcReduction="10000"/>
          </a:bodyPr>
          <a:lstStyle/>
          <a:p>
            <a:pPr lvl="0">
              <a:spcBef>
                <a:spcPts val="0"/>
              </a:spcBef>
            </a:pPr>
            <a:r>
              <a:rPr lang="el-GR" sz="2400" b="1" dirty="0">
                <a:solidFill>
                  <a:srgbClr val="1F497D">
                    <a:lumMod val="75000"/>
                  </a:srgbClr>
                </a:solidFill>
              </a:rPr>
              <a:t>Διαδικασία Πληρωμών </a:t>
            </a:r>
            <a:r>
              <a:rPr lang="el-GR" sz="2400" dirty="0">
                <a:solidFill>
                  <a:srgbClr val="1F497D">
                    <a:lumMod val="75000"/>
                  </a:srgbClr>
                </a:solidFill>
              </a:rPr>
              <a:t>. Προδιαγράφει ΔΕΔΟΜΕΝΑ για </a:t>
            </a:r>
            <a:r>
              <a:rPr lang="en-US" sz="2400" dirty="0">
                <a:solidFill>
                  <a:srgbClr val="1F497D">
                    <a:lumMod val="75000"/>
                  </a:srgbClr>
                </a:solidFill>
              </a:rPr>
              <a:t>:</a:t>
            </a:r>
            <a:endParaRPr lang="el-GR" sz="2400" dirty="0">
              <a:solidFill>
                <a:srgbClr val="1F497D">
                  <a:lumMod val="75000"/>
                </a:srgbClr>
              </a:solidFill>
            </a:endParaRPr>
          </a:p>
          <a:p>
            <a:pPr lvl="1">
              <a:spcBef>
                <a:spcPts val="0"/>
              </a:spcBef>
            </a:pPr>
            <a:r>
              <a:rPr lang="el-GR" sz="2200" dirty="0">
                <a:solidFill>
                  <a:srgbClr val="1F497D">
                    <a:lumMod val="75000"/>
                  </a:srgbClr>
                </a:solidFill>
              </a:rPr>
              <a:t>τα Μέσα Πληρωμής για τον διακανονισμό του τιμολογίου</a:t>
            </a:r>
          </a:p>
          <a:p>
            <a:pPr lvl="1">
              <a:spcBef>
                <a:spcPts val="0"/>
              </a:spcBef>
            </a:pPr>
            <a:r>
              <a:rPr lang="el-GR" sz="2200" dirty="0">
                <a:solidFill>
                  <a:srgbClr val="1F497D">
                    <a:lumMod val="75000"/>
                  </a:srgbClr>
                </a:solidFill>
              </a:rPr>
              <a:t>το Ποσόν πληρωμής</a:t>
            </a:r>
          </a:p>
          <a:p>
            <a:pPr lvl="1">
              <a:spcBef>
                <a:spcPts val="0"/>
              </a:spcBef>
            </a:pPr>
            <a:r>
              <a:rPr lang="el-GR" sz="2200" dirty="0">
                <a:solidFill>
                  <a:srgbClr val="1F497D">
                    <a:lumMod val="75000"/>
                  </a:srgbClr>
                </a:solidFill>
              </a:rPr>
              <a:t>την υποστήριξη τραπεζικών εμβασμάτων σύμφωνα με τον Ενιαίο Χώρο Πληρωμών σε Ευρώ (SEPA) για πληρωμές σε Ευρώ</a:t>
            </a:r>
            <a:endParaRPr lang="en-US" sz="2200" dirty="0">
              <a:solidFill>
                <a:srgbClr val="1F497D">
                  <a:lumMod val="75000"/>
                </a:srgbClr>
              </a:solidFill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el-GR" sz="1900" dirty="0" smtClean="0">
              <a:solidFill>
                <a:srgbClr val="1F497D">
                  <a:lumMod val="75000"/>
                </a:srgbClr>
              </a:solidFill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en-US" sz="1900" dirty="0">
              <a:solidFill>
                <a:srgbClr val="1F497D">
                  <a:lumMod val="75000"/>
                </a:srgbClr>
              </a:solidFill>
            </a:endParaRPr>
          </a:p>
          <a:p>
            <a:pPr lvl="0">
              <a:spcBef>
                <a:spcPts val="0"/>
              </a:spcBef>
            </a:pPr>
            <a:r>
              <a:rPr lang="el-GR" sz="2400" b="1" dirty="0">
                <a:solidFill>
                  <a:srgbClr val="1F497D">
                    <a:lumMod val="75000"/>
                  </a:srgbClr>
                </a:solidFill>
              </a:rPr>
              <a:t>Διαδικασία </a:t>
            </a:r>
            <a:r>
              <a:rPr lang="el-GR" sz="2400" b="1" dirty="0" smtClean="0">
                <a:solidFill>
                  <a:srgbClr val="1F497D">
                    <a:lumMod val="75000"/>
                  </a:srgbClr>
                </a:solidFill>
              </a:rPr>
              <a:t>Έκδοσης </a:t>
            </a:r>
            <a:r>
              <a:rPr lang="el-GR" sz="2400" b="1" dirty="0">
                <a:solidFill>
                  <a:srgbClr val="1F497D">
                    <a:lumMod val="75000"/>
                  </a:srgbClr>
                </a:solidFill>
              </a:rPr>
              <a:t>Η.Τ και Δρομολόγησης </a:t>
            </a:r>
            <a:r>
              <a:rPr lang="el-GR" sz="2400" dirty="0" smtClean="0">
                <a:solidFill>
                  <a:srgbClr val="1F497D">
                    <a:lumMod val="75000"/>
                  </a:srgbClr>
                </a:solidFill>
              </a:rPr>
              <a:t>στο </a:t>
            </a:r>
            <a:r>
              <a:rPr lang="el-GR" sz="2400" dirty="0">
                <a:solidFill>
                  <a:srgbClr val="1F497D">
                    <a:lumMod val="75000"/>
                  </a:srgbClr>
                </a:solidFill>
              </a:rPr>
              <a:t>δίκτυο PEPPOL. Προδιαγράφει ΔΕΔΟΜΕΝΑ για </a:t>
            </a:r>
            <a:r>
              <a:rPr lang="en-US" sz="2400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  <a:endParaRPr lang="el-GR" sz="2400" dirty="0" smtClean="0">
              <a:solidFill>
                <a:srgbClr val="1F497D">
                  <a:lumMod val="75000"/>
                </a:srgbClr>
              </a:solidFill>
            </a:endParaRPr>
          </a:p>
          <a:p>
            <a:pPr lvl="1">
              <a:spcBef>
                <a:spcPts val="0"/>
              </a:spcBef>
            </a:pPr>
            <a:r>
              <a:rPr lang="el-GR" sz="2200" dirty="0" smtClean="0">
                <a:solidFill>
                  <a:srgbClr val="1F497D">
                    <a:lumMod val="75000"/>
                  </a:srgbClr>
                </a:solidFill>
              </a:rPr>
              <a:t>Ηλεκτρονική διεύθυνση Πωλητή</a:t>
            </a:r>
          </a:p>
          <a:p>
            <a:pPr lvl="1">
              <a:spcBef>
                <a:spcPts val="0"/>
              </a:spcBef>
            </a:pPr>
            <a:r>
              <a:rPr lang="el-GR" sz="2200" dirty="0" smtClean="0">
                <a:solidFill>
                  <a:srgbClr val="1F497D">
                    <a:lumMod val="75000"/>
                  </a:srgbClr>
                </a:solidFill>
              </a:rPr>
              <a:t>Ηλεκτρονική διεύθυνση Αγοραστή</a:t>
            </a:r>
          </a:p>
          <a:p>
            <a:pPr lvl="1">
              <a:spcBef>
                <a:spcPts val="0"/>
              </a:spcBef>
            </a:pPr>
            <a:r>
              <a:rPr lang="el-GR" sz="2200" dirty="0" smtClean="0">
                <a:solidFill>
                  <a:srgbClr val="1F497D">
                    <a:lumMod val="75000"/>
                  </a:srgbClr>
                </a:solidFill>
              </a:rPr>
              <a:t>Κωδικός και περιγραφή Αναθέτουσας Αρχής</a:t>
            </a:r>
          </a:p>
          <a:p>
            <a:pPr lvl="1">
              <a:spcBef>
                <a:spcPts val="0"/>
              </a:spcBef>
            </a:pPr>
            <a:r>
              <a:rPr lang="el-GR" sz="2200" dirty="0" smtClean="0">
                <a:solidFill>
                  <a:srgbClr val="1F497D">
                    <a:lumMod val="75000"/>
                  </a:srgbClr>
                </a:solidFill>
              </a:rPr>
              <a:t>Περιγραφή και ΑΦΜ Αγοραστή</a:t>
            </a:r>
          </a:p>
          <a:p>
            <a:pPr lvl="1">
              <a:spcBef>
                <a:spcPts val="0"/>
              </a:spcBef>
            </a:pPr>
            <a:r>
              <a:rPr lang="el-GR" sz="2200" dirty="0" smtClean="0">
                <a:solidFill>
                  <a:srgbClr val="1F497D">
                    <a:lumMod val="75000"/>
                  </a:srgbClr>
                </a:solidFill>
              </a:rPr>
              <a:t>Τύπος Προϋπολογισμού για αγαθό, υπηρεσία, μελέτη, έργο</a:t>
            </a:r>
          </a:p>
          <a:p>
            <a:pPr lvl="1">
              <a:spcBef>
                <a:spcPts val="0"/>
              </a:spcBef>
            </a:pPr>
            <a:r>
              <a:rPr lang="el-GR" sz="2200" dirty="0" smtClean="0">
                <a:solidFill>
                  <a:srgbClr val="1F497D">
                    <a:lumMod val="75000"/>
                  </a:srgbClr>
                </a:solidFill>
              </a:rPr>
              <a:t>ΑΔΑΜ Σύμβασης</a:t>
            </a:r>
          </a:p>
          <a:p>
            <a:pPr lvl="1">
              <a:spcBef>
                <a:spcPts val="0"/>
              </a:spcBef>
            </a:pPr>
            <a:r>
              <a:rPr lang="el-GR" sz="2200" dirty="0" smtClean="0">
                <a:solidFill>
                  <a:srgbClr val="1F497D">
                    <a:lumMod val="75000"/>
                  </a:srgbClr>
                </a:solidFill>
              </a:rPr>
              <a:t>Πληροφορίες για  Αγοραστή</a:t>
            </a:r>
          </a:p>
          <a:p>
            <a:pPr lvl="1">
              <a:spcBef>
                <a:spcPts val="0"/>
              </a:spcBef>
            </a:pPr>
            <a:r>
              <a:rPr lang="el-GR" sz="2200" dirty="0" smtClean="0">
                <a:solidFill>
                  <a:srgbClr val="1F497D">
                    <a:lumMod val="75000"/>
                  </a:srgbClr>
                </a:solidFill>
              </a:rPr>
              <a:t>Πληροφορίες παράδοσης</a:t>
            </a:r>
          </a:p>
          <a:p>
            <a:pPr lvl="1">
              <a:spcBef>
                <a:spcPts val="0"/>
              </a:spcBef>
            </a:pPr>
            <a:endParaRPr lang="el-GR" sz="1800" dirty="0">
              <a:solidFill>
                <a:srgbClr val="1F497D">
                  <a:lumMod val="75000"/>
                </a:srgbClr>
              </a:solidFill>
            </a:endParaRPr>
          </a:p>
          <a:p>
            <a:endParaRPr lang="el-GR" dirty="0"/>
          </a:p>
        </p:txBody>
      </p:sp>
      <p:sp>
        <p:nvSpPr>
          <p:cNvPr id="5" name="Τίτλος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768752" cy="504056"/>
          </a:xfrm>
        </p:spPr>
        <p:txBody>
          <a:bodyPr>
            <a:noAutofit/>
          </a:bodyPr>
          <a:lstStyle/>
          <a:p>
            <a:r>
              <a:rPr lang="el-GR" sz="2400" b="1" dirty="0" smtClean="0">
                <a:solidFill>
                  <a:schemeClr val="tx2">
                    <a:lumMod val="75000"/>
                  </a:schemeClr>
                </a:solidFill>
              </a:rPr>
              <a:t>ΕΠΙΧΕΙΡΗΣΙΑΚΕΣ ΔΙΑΔΙΚΑΣΙΕΣ Η.Τ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l-GR" sz="2000" dirty="0" err="1" smtClean="0">
                <a:solidFill>
                  <a:schemeClr val="tx2">
                    <a:lumMod val="75000"/>
                  </a:schemeClr>
                </a:solidFill>
              </a:rPr>
              <a:t>συνεχ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83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/>
          <p:cNvSpPr txBox="1">
            <a:spLocks/>
          </p:cNvSpPr>
          <p:nvPr/>
        </p:nvSpPr>
        <p:spPr>
          <a:xfrm>
            <a:off x="1115616" y="188640"/>
            <a:ext cx="6768752" cy="5040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400" b="1" dirty="0" smtClean="0">
                <a:solidFill>
                  <a:schemeClr val="tx2">
                    <a:lumMod val="75000"/>
                  </a:schemeClr>
                </a:solidFill>
              </a:rPr>
              <a:t>3. ΕΝΟΙΟΛΟΓΙΚΟ ΔΙΑΓΡΑΜΜΑ ΡΟΗΣ Η.Τ</a:t>
            </a:r>
            <a:endParaRPr lang="el-GR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96910"/>
            <a:ext cx="9108504" cy="618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7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634678"/>
            <a:ext cx="8229600" cy="706090"/>
          </a:xfrm>
        </p:spPr>
        <p:txBody>
          <a:bodyPr>
            <a:normAutofit/>
          </a:bodyPr>
          <a:lstStyle/>
          <a:p>
            <a:r>
              <a:rPr lang="el-GR" sz="2800" b="1" dirty="0" smtClean="0">
                <a:solidFill>
                  <a:schemeClr val="tx2">
                    <a:lumMod val="75000"/>
                  </a:schemeClr>
                </a:solidFill>
              </a:rPr>
              <a:t>4. ΕΛΕΓΧΟΙ Η.Τ</a:t>
            </a:r>
            <a:endParaRPr lang="el-GR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" name="Ομάδα 2"/>
          <p:cNvGrpSpPr/>
          <p:nvPr/>
        </p:nvGrpSpPr>
        <p:grpSpPr>
          <a:xfrm>
            <a:off x="488588" y="1700808"/>
            <a:ext cx="8043852" cy="4752528"/>
            <a:chOff x="488588" y="1700808"/>
            <a:chExt cx="8043852" cy="4752528"/>
          </a:xfrm>
        </p:grpSpPr>
        <p:pic>
          <p:nvPicPr>
            <p:cNvPr id="5" name="Εικόνα 4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588" y="1700808"/>
              <a:ext cx="4305012" cy="3832701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5169108" y="4221088"/>
              <a:ext cx="3363332" cy="36933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5. PEPPOL CIUS validation</a:t>
              </a:r>
              <a:endParaRPr lang="el-GR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69108" y="3717032"/>
              <a:ext cx="3363332" cy="36933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4. Standard EN16931 validation</a:t>
              </a:r>
              <a:endParaRPr lang="el-GR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169108" y="3212976"/>
              <a:ext cx="3363332" cy="36933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3. XML schema validation</a:t>
              </a:r>
              <a:endParaRPr lang="el-GR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69108" y="5435932"/>
              <a:ext cx="3363332" cy="36933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7. </a:t>
              </a:r>
              <a:r>
                <a:rPr lang="el-GR" b="1" dirty="0" smtClean="0">
                  <a:solidFill>
                    <a:schemeClr val="bg1"/>
                  </a:solidFill>
                </a:rPr>
                <a:t>ΚΕ.Δ  </a:t>
              </a:r>
              <a:r>
                <a:rPr lang="en-US" b="1" dirty="0" smtClean="0">
                  <a:solidFill>
                    <a:schemeClr val="bg1"/>
                  </a:solidFill>
                </a:rPr>
                <a:t>validation </a:t>
              </a:r>
              <a:endParaRPr lang="el-GR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69108" y="2708920"/>
              <a:ext cx="3363332" cy="36933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2. XML syntax validation</a:t>
              </a:r>
              <a:endParaRPr lang="el-GR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69108" y="2204864"/>
              <a:ext cx="3363332" cy="36933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1. </a:t>
              </a:r>
              <a:r>
                <a:rPr lang="el-GR" b="1" dirty="0" smtClean="0">
                  <a:solidFill>
                    <a:schemeClr val="bg1"/>
                  </a:solidFill>
                </a:rPr>
                <a:t>ΑΑΔΕ </a:t>
              </a:r>
              <a:r>
                <a:rPr lang="en-US" b="1" dirty="0" smtClean="0">
                  <a:solidFill>
                    <a:schemeClr val="bg1"/>
                  </a:solidFill>
                </a:rPr>
                <a:t>validation</a:t>
              </a:r>
              <a:endParaRPr lang="el-GR" b="1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Ευθεία γραμμή σύνδεσης 16"/>
            <p:cNvCxnSpPr/>
            <p:nvPr/>
          </p:nvCxnSpPr>
          <p:spPr>
            <a:xfrm>
              <a:off x="2792844" y="2918910"/>
              <a:ext cx="2448272" cy="0"/>
            </a:xfrm>
            <a:prstGeom prst="line">
              <a:avLst/>
            </a:prstGeom>
            <a:ln w="31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Ευθεία γραμμή σύνδεσης 18"/>
            <p:cNvCxnSpPr/>
            <p:nvPr/>
          </p:nvCxnSpPr>
          <p:spPr>
            <a:xfrm>
              <a:off x="2792844" y="3408452"/>
              <a:ext cx="2448272" cy="0"/>
            </a:xfrm>
            <a:prstGeom prst="line">
              <a:avLst/>
            </a:prstGeom>
            <a:ln w="31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Ευθεία γραμμή σύνδεσης 19"/>
            <p:cNvCxnSpPr/>
            <p:nvPr/>
          </p:nvCxnSpPr>
          <p:spPr>
            <a:xfrm>
              <a:off x="2763252" y="3901698"/>
              <a:ext cx="2405856" cy="0"/>
            </a:xfrm>
            <a:prstGeom prst="line">
              <a:avLst/>
            </a:prstGeom>
            <a:ln w="31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Ευθεία γραμμή σύνδεσης 20"/>
            <p:cNvCxnSpPr/>
            <p:nvPr/>
          </p:nvCxnSpPr>
          <p:spPr>
            <a:xfrm>
              <a:off x="2743103" y="4445593"/>
              <a:ext cx="2426005" cy="0"/>
            </a:xfrm>
            <a:prstGeom prst="line">
              <a:avLst/>
            </a:prstGeom>
            <a:ln w="31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Ευθεία γραμμή σύνδεσης 21"/>
            <p:cNvCxnSpPr/>
            <p:nvPr/>
          </p:nvCxnSpPr>
          <p:spPr>
            <a:xfrm>
              <a:off x="2720836" y="4941168"/>
              <a:ext cx="2448272" cy="0"/>
            </a:xfrm>
            <a:prstGeom prst="line">
              <a:avLst/>
            </a:prstGeom>
            <a:ln w="31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Ευθύγραμμο βέλος σύνδεσης 28"/>
            <p:cNvCxnSpPr/>
            <p:nvPr/>
          </p:nvCxnSpPr>
          <p:spPr>
            <a:xfrm>
              <a:off x="4953084" y="1988840"/>
              <a:ext cx="0" cy="4464496"/>
            </a:xfrm>
            <a:prstGeom prst="straightConnector1">
              <a:avLst/>
            </a:prstGeom>
            <a:ln w="1905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169108" y="5939988"/>
              <a:ext cx="3363332" cy="36933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8. </a:t>
              </a:r>
              <a:r>
                <a:rPr lang="el-GR" b="1" dirty="0" smtClean="0">
                  <a:solidFill>
                    <a:schemeClr val="bg1"/>
                  </a:solidFill>
                </a:rPr>
                <a:t>Α.Α  </a:t>
              </a:r>
              <a:r>
                <a:rPr lang="en-US" b="1" dirty="0" smtClean="0">
                  <a:solidFill>
                    <a:schemeClr val="bg1"/>
                  </a:solidFill>
                </a:rPr>
                <a:t>validation </a:t>
              </a:r>
              <a:endParaRPr lang="el-GR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69108" y="4725144"/>
              <a:ext cx="3363332" cy="5539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  6. PEPPOL CIUS Greek rules   validation</a:t>
              </a:r>
              <a:endParaRPr lang="el-GR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586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619672" y="404664"/>
            <a:ext cx="6264696" cy="850106"/>
          </a:xfrm>
        </p:spPr>
        <p:txBody>
          <a:bodyPr>
            <a:normAutofit/>
          </a:bodyPr>
          <a:lstStyle/>
          <a:p>
            <a:r>
              <a:rPr lang="el-GR" sz="2800" b="1" dirty="0" smtClean="0">
                <a:solidFill>
                  <a:schemeClr val="tx2">
                    <a:lumMod val="75000"/>
                  </a:schemeClr>
                </a:solidFill>
              </a:rPr>
              <a:t>5. ΠΕΡΙΓΡΑΦΗ ΜΟΡΦΟΤΥΠΟΥ ΗΤ</a:t>
            </a:r>
            <a:endParaRPr lang="el-GR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9728"/>
            <a:ext cx="9144000" cy="430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69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418058"/>
          </a:xfrm>
        </p:spPr>
        <p:txBody>
          <a:bodyPr>
            <a:noAutofit/>
          </a:bodyPr>
          <a:lstStyle/>
          <a:p>
            <a:r>
              <a:rPr lang="el-GR" sz="2500" b="1" dirty="0" smtClean="0">
                <a:solidFill>
                  <a:srgbClr val="1F497D">
                    <a:lumMod val="75000"/>
                  </a:srgbClr>
                </a:solidFill>
              </a:rPr>
              <a:t>Σημασιολογικό Μοντέλο Δεδομένων Η.Τ</a:t>
            </a:r>
            <a:endParaRPr lang="el-GR" sz="2500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66637"/>
            <a:ext cx="8352928" cy="57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2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 smtClean="0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endParaRPr lang="el-GR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4" name="Πίνακας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048920"/>
              </p:ext>
            </p:extLst>
          </p:nvPr>
        </p:nvGraphicFramePr>
        <p:xfrm>
          <a:off x="539552" y="1556792"/>
          <a:ext cx="8352928" cy="252374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64096"/>
                <a:gridCol w="1008112"/>
                <a:gridCol w="1296144"/>
                <a:gridCol w="518457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ID - </a:t>
                      </a:r>
                      <a:r>
                        <a:rPr lang="el-GR" sz="1600" dirty="0">
                          <a:effectLst/>
                        </a:rPr>
                        <a:t>Επίπεδο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Όνομα Πεδίου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Περιγραφή Πεδίου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Χρήση σε Δημόσιες Συμβάσεις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857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BT-1</a:t>
                      </a:r>
                      <a:r>
                        <a:rPr lang="el-GR" sz="1600" dirty="0">
                          <a:effectLst/>
                        </a:rPr>
                        <a:t>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Αριθμός Τιμολογίου  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Ένα μοναδικό αναγνωριστικό του τιμολογίου.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Μοναδικός Κωδικός Ηλεκτρονικού Τιμολογίου.  Σε περίπτωση αποστολής δεύτερου Η.Τ με το ίδιο </a:t>
                      </a:r>
                      <a:r>
                        <a:rPr lang="en-US" sz="1600" b="0" dirty="0">
                          <a:effectLst/>
                        </a:rPr>
                        <a:t>BT</a:t>
                      </a:r>
                      <a:r>
                        <a:rPr lang="el-GR" sz="1600" b="0" dirty="0">
                          <a:effectLst/>
                        </a:rPr>
                        <a:t>-1, αυτό θα απορριφθεί από το ΚΕ.Δ - </a:t>
                      </a:r>
                      <a:r>
                        <a:rPr lang="en-US" sz="1600" b="0" dirty="0">
                          <a:effectLst/>
                        </a:rPr>
                        <a:t>AP</a:t>
                      </a:r>
                      <a:r>
                        <a:rPr lang="el-GR" sz="1600" b="0" dirty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Η μορφή του κωδικού είναι η εξής: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ΑΦΜ ΕΚΔΟΤΗ | ΗΜΕΡΟΜΗΝΙΑ ΕΚΔΟΣΗΣ | Α/Α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ΕΓΚΑΤΑΣΤΑΣΗΣ | ΕΙΔΟΣ ΠΑΡΑΣΤΑΤΙΚΟΥ | ΣΕΙΡΑ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| ΑΑ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15" name="Πίνακας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885707"/>
              </p:ext>
            </p:extLst>
          </p:nvPr>
        </p:nvGraphicFramePr>
        <p:xfrm>
          <a:off x="539552" y="5085184"/>
          <a:ext cx="8352928" cy="84124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64096"/>
                <a:gridCol w="1224136"/>
                <a:gridCol w="1440160"/>
                <a:gridCol w="482453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BT-2*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 smtClean="0">
                          <a:effectLst/>
                        </a:rPr>
                        <a:t>Ημερομηνία έκδοσης τιμολογίου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Η ημερομηνία έκδοσης του τιμολογίου.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4077072"/>
            <a:ext cx="3972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rgbClr val="FF0000"/>
                </a:solidFill>
              </a:rPr>
              <a:t>ΒΤ-1 απαραίτητο για την ΤΑΥΤΟΠΟΙΗΣΗ</a:t>
            </a:r>
            <a:endParaRPr lang="el-G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7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340122"/>
              </p:ext>
            </p:extLst>
          </p:nvPr>
        </p:nvGraphicFramePr>
        <p:xfrm>
          <a:off x="467544" y="1772816"/>
          <a:ext cx="8352928" cy="42062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48072"/>
                <a:gridCol w="1080120"/>
                <a:gridCol w="1512168"/>
                <a:gridCol w="511256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BT-3*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Κωδικός τύπου τιμολογίου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Ένας κωδικός που προσδιορίζει τον λειτουργικό τύπο του τιμολογίου.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Τα </a:t>
                      </a:r>
                      <a:r>
                        <a:rPr lang="el-GR" sz="1600" b="1" dirty="0">
                          <a:effectLst/>
                        </a:rPr>
                        <a:t>εμπορικά (χρεωστικά) </a:t>
                      </a:r>
                      <a:r>
                        <a:rPr lang="el-GR" sz="1600" b="0" dirty="0">
                          <a:effectLst/>
                        </a:rPr>
                        <a:t>και </a:t>
                      </a:r>
                      <a:r>
                        <a:rPr lang="el-GR" sz="1600" b="1" dirty="0">
                          <a:effectLst/>
                        </a:rPr>
                        <a:t>πιστωτικά (</a:t>
                      </a:r>
                      <a:r>
                        <a:rPr lang="en-US" sz="1600" b="1" dirty="0">
                          <a:effectLst/>
                        </a:rPr>
                        <a:t>credit note</a:t>
                      </a:r>
                      <a:r>
                        <a:rPr lang="el-GR" sz="1600" b="1" dirty="0">
                          <a:effectLst/>
                        </a:rPr>
                        <a:t>) </a:t>
                      </a:r>
                      <a:r>
                        <a:rPr lang="el-GR" sz="1600" b="0" dirty="0">
                          <a:effectLst/>
                        </a:rPr>
                        <a:t>τιμολόγια είναι σύμφωνα με τις καταχωρήσεις στο UNTDID 1001. Για χρεωστικά τιμολόγια είναι τύπου 380 και για πιστωτικά είναι τύπου 381.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BT-5*</a:t>
                      </a:r>
                      <a:endParaRPr lang="el-GR" sz="16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(+)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Κωδικός νομίσματος τιμολογίου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Κωδικός νομίσματος  στο οποίο εκφράζονται όλα τα ποσά του τιμολογίου </a:t>
                      </a:r>
                      <a:r>
                        <a:rPr lang="el-GR" sz="1600" b="1" u="sng" dirty="0">
                          <a:effectLst/>
                        </a:rPr>
                        <a:t>εκτός</a:t>
                      </a:r>
                      <a:r>
                        <a:rPr lang="el-GR" sz="1600" b="0" dirty="0">
                          <a:effectLst/>
                        </a:rPr>
                        <a:t> από το Συνολικό ποσό του ΦΠΑ που εκφράζεται στο νόμισμα λογιστικής.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Μόνο ένα νόμισμα θα χρησιμοποιείται στο Η.Τ, εκτός από αυτόν για το Ποσόν Συνολικού ΦΠΑ Τιμολογίου που θα πρέπει να είναι στο νόμισμα λογιστικής (</a:t>
                      </a:r>
                      <a:r>
                        <a:rPr lang="en-US" sz="1600" b="0" dirty="0">
                          <a:effectLst/>
                        </a:rPr>
                        <a:t>BT</a:t>
                      </a:r>
                      <a:r>
                        <a:rPr lang="el-GR" sz="1600" b="0" dirty="0">
                          <a:effectLst/>
                        </a:rPr>
                        <a:t>-111), σύμφωνα με την Οδηγία 2006/112/</a:t>
                      </a:r>
                      <a:r>
                        <a:rPr lang="en-US" sz="1600" b="0" dirty="0">
                          <a:effectLst/>
                        </a:rPr>
                        <a:t>EC</a:t>
                      </a:r>
                      <a:r>
                        <a:rPr lang="el-GR" sz="1600" b="0" dirty="0">
                          <a:effectLst/>
                        </a:rPr>
                        <a:t> Αρ. 230.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Οι λίστες των έγκυρων νομισμάτων είναι καταγεγραμμένες σύμφωνα με το πρότυπο </a:t>
                      </a:r>
                      <a:r>
                        <a:rPr lang="en-US" sz="1600" b="0" dirty="0">
                          <a:effectLst/>
                        </a:rPr>
                        <a:t>ISO</a:t>
                      </a:r>
                      <a:r>
                        <a:rPr lang="el-GR" sz="1600" b="0" dirty="0">
                          <a:effectLst/>
                        </a:rPr>
                        <a:t> 4217. </a:t>
                      </a:r>
                      <a:endParaRPr lang="el-GR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Αρ 230 : «Τα ποσά που αναγράφονται στα τιμολόγια είναι δυνατόν να εκφράζονται σε οποιοδήποτε νόμισμα, με την προϋπόθεση ότι το ποσό του οφειλόμενου ή προς διακανονισμό </a:t>
                      </a:r>
                      <a:r>
                        <a:rPr lang="el-GR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ΦΠΑ εκφράζεται στο νόμισμα του κράτους μέλους,</a:t>
                      </a:r>
                      <a:r>
                        <a:rPr lang="el-GR" sz="14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με τη χρήση του μηχανισμού μετατροπής ισοτιμιών που προβλέπεται στο άρθρο 91.»</a:t>
                      </a:r>
                      <a:endParaRPr lang="el-GR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Τίτλος 1"/>
          <p:cNvSpPr txBox="1">
            <a:spLocks/>
          </p:cNvSpPr>
          <p:nvPr/>
        </p:nvSpPr>
        <p:spPr>
          <a:xfrm>
            <a:off x="457200" y="620688"/>
            <a:ext cx="82296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35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213148"/>
              </p:ext>
            </p:extLst>
          </p:nvPr>
        </p:nvGraphicFramePr>
        <p:xfrm>
          <a:off x="179512" y="1628800"/>
          <a:ext cx="8712967" cy="42062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42081"/>
                <a:gridCol w="1123644"/>
                <a:gridCol w="1936204"/>
                <a:gridCol w="501103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BT-6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Κωδικός νομίσματος ΦΠΑ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Το νόμισμα που χρησιμοποιείται για τους σκοπούς της λογιστικής και της δήλωσης ΦΠΑ, όπως είναι αποδεκτό ή όπως απαιτείται στη χώρα του Πωλητή</a:t>
                      </a:r>
                      <a:r>
                        <a:rPr lang="el-GR" sz="1600" dirty="0">
                          <a:effectLst/>
                        </a:rPr>
                        <a:t>.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Θα χρησιμοποιείται σε συνδυασμό με το </a:t>
                      </a:r>
                      <a:r>
                        <a:rPr lang="el-GR" sz="1600" b="0" u="sng" dirty="0">
                          <a:effectLst/>
                        </a:rPr>
                        <a:t>Συνολικό ποσό </a:t>
                      </a:r>
                      <a:r>
                        <a:rPr lang="el-GR" sz="1600" b="0" dirty="0">
                          <a:effectLst/>
                        </a:rPr>
                        <a:t>ΦΠΑ τιμολογίου </a:t>
                      </a:r>
                      <a:r>
                        <a:rPr lang="el-GR" sz="1600" b="0" dirty="0" err="1">
                          <a:effectLst/>
                        </a:rPr>
                        <a:t>στό</a:t>
                      </a:r>
                      <a:r>
                        <a:rPr lang="el-GR" sz="1600" b="0" dirty="0">
                          <a:effectLst/>
                        </a:rPr>
                        <a:t> νόμισμα λογιστικής </a:t>
                      </a:r>
                      <a:r>
                        <a:rPr lang="el-GR" sz="1600" b="0" dirty="0" smtClean="0">
                          <a:effectLst/>
                        </a:rPr>
                        <a:t>(στο</a:t>
                      </a:r>
                      <a:r>
                        <a:rPr lang="el-GR" sz="1600" b="0" baseline="0" dirty="0" smtClean="0">
                          <a:effectLst/>
                        </a:rPr>
                        <a:t> πεδίο </a:t>
                      </a:r>
                      <a:r>
                        <a:rPr lang="el-GR" sz="1600" b="0" dirty="0" smtClean="0">
                          <a:effectLst/>
                        </a:rPr>
                        <a:t>BT-111</a:t>
                      </a:r>
                      <a:r>
                        <a:rPr lang="el-GR" sz="1600" b="0" dirty="0">
                          <a:effectLst/>
                        </a:rPr>
                        <a:t>) όταν κωδικός νομίσματος ΦΠΑ </a:t>
                      </a:r>
                      <a:r>
                        <a:rPr lang="el-GR" sz="1600" b="0" u="sng" dirty="0">
                          <a:effectLst/>
                        </a:rPr>
                        <a:t>διαφέρει </a:t>
                      </a:r>
                      <a:r>
                        <a:rPr lang="el-GR" sz="1600" b="0" dirty="0">
                          <a:effectLst/>
                        </a:rPr>
                        <a:t>από τον </a:t>
                      </a:r>
                      <a:r>
                        <a:rPr lang="el-GR" sz="1600" b="0" dirty="0" smtClean="0">
                          <a:effectLst/>
                        </a:rPr>
                        <a:t>Κωδικό </a:t>
                      </a:r>
                      <a:r>
                        <a:rPr lang="el-GR" sz="1600" b="0" dirty="0">
                          <a:effectLst/>
                        </a:rPr>
                        <a:t>νομίσματος τιμολογίου.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Οι λίστες των έγκυρων νομισμάτων είναι καταγεγραμμένες σύμφωνα με το πρότυπο </a:t>
                      </a:r>
                      <a:r>
                        <a:rPr lang="en-US" sz="1600" b="0" dirty="0">
                          <a:effectLst/>
                        </a:rPr>
                        <a:t>ISO</a:t>
                      </a:r>
                      <a:r>
                        <a:rPr lang="el-GR" sz="1600" b="0" dirty="0">
                          <a:effectLst/>
                        </a:rPr>
                        <a:t> 4217.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BT-10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Στοιχείο Αναφοράς Αγοραστή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Ένα αναγνωριστικό που αποδίδεται από τον Αγοραστή και χρησιμοποιείται για σκοπούς εσωτερικής δρομολόγησης.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Το αναγνωριστικό ορίζεται από τον Αγοραστή </a:t>
                      </a:r>
                      <a:r>
                        <a:rPr lang="el-GR" sz="1600" b="0" dirty="0" smtClean="0">
                          <a:effectLst/>
                        </a:rPr>
                        <a:t>(</a:t>
                      </a:r>
                      <a:r>
                        <a:rPr lang="en-US" sz="1600" b="0" dirty="0" smtClean="0">
                          <a:effectLst/>
                        </a:rPr>
                        <a:t>BT-46 </a:t>
                      </a:r>
                      <a:r>
                        <a:rPr lang="el-GR" sz="1600" b="1" dirty="0" smtClean="0">
                          <a:effectLst/>
                        </a:rPr>
                        <a:t>Κωδικός </a:t>
                      </a:r>
                      <a:r>
                        <a:rPr lang="el-GR" sz="1600" b="1" dirty="0">
                          <a:effectLst/>
                        </a:rPr>
                        <a:t>Αναθέτουσας Αρχής</a:t>
                      </a:r>
                      <a:r>
                        <a:rPr lang="el-GR" sz="1600" b="0" dirty="0">
                          <a:effectLst/>
                        </a:rPr>
                        <a:t>), αλλά παρέχεται στο Η.Τ  από τον Πωλητή και αφορά στη </a:t>
                      </a:r>
                      <a:r>
                        <a:rPr lang="el-GR" sz="1600" b="1" u="sng" dirty="0">
                          <a:effectLst/>
                        </a:rPr>
                        <a:t>περιγραφή</a:t>
                      </a:r>
                      <a:r>
                        <a:rPr lang="el-GR" sz="1600" b="0" dirty="0">
                          <a:effectLst/>
                        </a:rPr>
                        <a:t> </a:t>
                      </a:r>
                      <a:r>
                        <a:rPr lang="el-GR" sz="1600" b="1" dirty="0">
                          <a:effectLst/>
                        </a:rPr>
                        <a:t>υποκείμενης </a:t>
                      </a:r>
                      <a:r>
                        <a:rPr lang="el-GR" sz="1600" b="0" dirty="0">
                          <a:effectLst/>
                        </a:rPr>
                        <a:t>οργανικής μονάδας / διοικητικής δομής  (π.χ ΔΟΥ  Ιωαννίνων, Ειρηνοδικείο Κορίνθου, Δ/νση Προμηθειών), η οποία έχει οριστεί ως αναθέτουσα αρχή/αναθέτων φορέας και  είναι </a:t>
                      </a:r>
                      <a:r>
                        <a:rPr lang="el-GR" sz="1600" b="1" u="sng" dirty="0">
                          <a:effectLst/>
                        </a:rPr>
                        <a:t>ο λήπτης </a:t>
                      </a:r>
                      <a:r>
                        <a:rPr lang="el-GR" sz="1600" b="0" dirty="0">
                          <a:effectLst/>
                        </a:rPr>
                        <a:t>του τιμολογίου</a:t>
                      </a:r>
                      <a:r>
                        <a:rPr lang="el-GR" sz="1600" b="0" dirty="0" smtClean="0">
                          <a:effectLst/>
                        </a:rPr>
                        <a:t>.</a:t>
                      </a:r>
                      <a:endParaRPr lang="el-GR" sz="1600" b="0" dirty="0">
                        <a:effectLst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Τίτλος 1"/>
          <p:cNvSpPr txBox="1">
            <a:spLocks/>
          </p:cNvSpPr>
          <p:nvPr/>
        </p:nvSpPr>
        <p:spPr>
          <a:xfrm>
            <a:off x="1691680" y="476672"/>
            <a:ext cx="5976664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601199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solidFill>
                  <a:srgbClr val="FF0000"/>
                </a:solidFill>
              </a:rPr>
              <a:t>ΒΤ-10 απαραίτητο για την   ΤΑΥΤΟΠΟΙΗΣΗ </a:t>
            </a:r>
            <a:r>
              <a:rPr lang="el-GR" b="1" dirty="0">
                <a:solidFill>
                  <a:srgbClr val="FF0000"/>
                </a:solidFill>
              </a:rPr>
              <a:t>ΑΓΟΡΑΣΤΗ </a:t>
            </a:r>
            <a:r>
              <a:rPr lang="el-GR" b="1" dirty="0" smtClean="0">
                <a:solidFill>
                  <a:srgbClr val="FF0000"/>
                </a:solidFill>
              </a:rPr>
              <a:t>και την ΔΡΟΜΟΛΟΓΗΣΗ</a:t>
            </a:r>
            <a:endParaRPr lang="el-G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27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872404"/>
              </p:ext>
            </p:extLst>
          </p:nvPr>
        </p:nvGraphicFramePr>
        <p:xfrm>
          <a:off x="323528" y="980728"/>
          <a:ext cx="8496943" cy="252374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20080"/>
                <a:gridCol w="1438721"/>
                <a:gridCol w="1304135"/>
                <a:gridCol w="503400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BT</a:t>
                      </a:r>
                      <a:r>
                        <a:rPr lang="el-GR" sz="1600" dirty="0">
                          <a:effectLst/>
                        </a:rPr>
                        <a:t>-11</a:t>
                      </a:r>
                      <a:r>
                        <a:rPr lang="el-GR" sz="1600" dirty="0" smtClean="0">
                          <a:effectLst/>
                        </a:rPr>
                        <a:t>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600" dirty="0" smtClean="0">
                          <a:effectLst/>
                        </a:rPr>
                        <a:t>(+)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Στοιχείο αναφοράς αγαθού 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Υπηρεσίας / μελέτης / έργου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 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Η αναγνώριση του αγαθού/ υπηρεσίας/ μελέτης/ έργου (</a:t>
                      </a:r>
                      <a:r>
                        <a:rPr lang="en-US" sz="1600" b="0" dirty="0">
                          <a:effectLst/>
                        </a:rPr>
                        <a:t>Project Reference</a:t>
                      </a:r>
                      <a:r>
                        <a:rPr lang="el-GR" sz="1600" b="0" dirty="0">
                          <a:effectLst/>
                        </a:rPr>
                        <a:t>) στο οποίο παραπέμπει το τιμολόγιο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Χρησιμοποιείται </a:t>
                      </a:r>
                      <a:r>
                        <a:rPr lang="el-GR" sz="1600" b="0" dirty="0">
                          <a:effectLst/>
                        </a:rPr>
                        <a:t>ως Αναγνωριστικό Σύμβασης για </a:t>
                      </a:r>
                      <a:r>
                        <a:rPr lang="el-GR" sz="1600" b="1" dirty="0">
                          <a:effectLst/>
                        </a:rPr>
                        <a:t>τον τύπο </a:t>
                      </a:r>
                      <a:r>
                        <a:rPr lang="el-GR" sz="1600" b="0" dirty="0">
                          <a:effectLst/>
                        </a:rPr>
                        <a:t>του </a:t>
                      </a:r>
                      <a:r>
                        <a:rPr lang="el-GR" sz="1600" b="0" dirty="0" smtClean="0">
                          <a:effectLst/>
                        </a:rPr>
                        <a:t>Προϋπολογισμού: </a:t>
                      </a:r>
                      <a:endParaRPr lang="el-GR" sz="1600" b="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 </a:t>
                      </a:r>
                      <a:r>
                        <a:rPr lang="el-GR" sz="1600" b="1" dirty="0">
                          <a:effectLst/>
                        </a:rPr>
                        <a:t>«1|ΑΔΑ Ανάληψης</a:t>
                      </a:r>
                      <a:r>
                        <a:rPr lang="el-GR" sz="1600" b="1" dirty="0" smtClean="0">
                          <a:effectLst/>
                        </a:rPr>
                        <a:t>»</a:t>
                      </a:r>
                      <a:r>
                        <a:rPr lang="en-US" sz="1600" b="1" dirty="0" smtClean="0">
                          <a:effectLst/>
                        </a:rPr>
                        <a:t>,</a:t>
                      </a:r>
                      <a:r>
                        <a:rPr lang="el-GR" sz="1600" b="1" dirty="0" smtClean="0">
                          <a:effectLst/>
                        </a:rPr>
                        <a:t> </a:t>
                      </a:r>
                      <a:r>
                        <a:rPr lang="el-GR" sz="1600" b="0" dirty="0" smtClean="0">
                          <a:effectLst/>
                        </a:rPr>
                        <a:t>αφορά </a:t>
                      </a:r>
                      <a:r>
                        <a:rPr lang="el-GR" sz="1600" b="0" dirty="0">
                          <a:effectLst/>
                        </a:rPr>
                        <a:t>τον Τακτικό προϋπολογισμό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 </a:t>
                      </a:r>
                      <a:r>
                        <a:rPr lang="el-GR" sz="1600" b="1" dirty="0">
                          <a:effectLst/>
                        </a:rPr>
                        <a:t>«2| Κωδικοποιημένος </a:t>
                      </a:r>
                      <a:r>
                        <a:rPr lang="el-GR" sz="1600" b="1" dirty="0" err="1">
                          <a:effectLst/>
                        </a:rPr>
                        <a:t>Ενάριθμος</a:t>
                      </a:r>
                      <a:r>
                        <a:rPr lang="el-GR" sz="1600" b="1" dirty="0">
                          <a:effectLst/>
                        </a:rPr>
                        <a:t>» </a:t>
                      </a:r>
                      <a:r>
                        <a:rPr lang="en-US" sz="1600" b="1" dirty="0" smtClean="0">
                          <a:effectLst/>
                        </a:rPr>
                        <a:t>,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l-GR" sz="1600" b="0" dirty="0" smtClean="0">
                          <a:effectLst/>
                        </a:rPr>
                        <a:t>αφορά </a:t>
                      </a:r>
                      <a:r>
                        <a:rPr lang="el-GR" sz="1600" b="0" dirty="0">
                          <a:effectLst/>
                        </a:rPr>
                        <a:t>το ΠΔΕ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1" dirty="0">
                          <a:effectLst/>
                        </a:rPr>
                        <a:t>«3|ΑΔΑ </a:t>
                      </a:r>
                      <a:r>
                        <a:rPr lang="el-GR" sz="1600" b="1" dirty="0" smtClean="0">
                          <a:effectLst/>
                        </a:rPr>
                        <a:t>Ανάληψης»</a:t>
                      </a:r>
                      <a:r>
                        <a:rPr lang="en-US" sz="1600" b="0" dirty="0" smtClean="0">
                          <a:effectLst/>
                        </a:rPr>
                        <a:t>,</a:t>
                      </a:r>
                      <a:r>
                        <a:rPr lang="en-US" sz="1600" b="0" baseline="0" dirty="0" smtClean="0">
                          <a:effectLst/>
                        </a:rPr>
                        <a:t> </a:t>
                      </a:r>
                      <a:r>
                        <a:rPr lang="el-GR" sz="1600" b="0" dirty="0" smtClean="0">
                          <a:effectLst/>
                        </a:rPr>
                        <a:t>αφορά </a:t>
                      </a:r>
                      <a:r>
                        <a:rPr lang="el-GR" sz="1600" b="0" dirty="0">
                          <a:effectLst/>
                        </a:rPr>
                        <a:t>λοιπούς προϋπολογισμούς.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Ως ΑΔΑ Ανάληψης εννοείται ΑΔΑ </a:t>
                      </a:r>
                      <a:r>
                        <a:rPr lang="el-GR" sz="1600" b="1" dirty="0">
                          <a:effectLst/>
                        </a:rPr>
                        <a:t>Ανάληψης Υποχρέωσης</a:t>
                      </a:r>
                      <a:r>
                        <a:rPr lang="el-GR" sz="1600" b="0" dirty="0">
                          <a:effectLst/>
                        </a:rPr>
                        <a:t>. Οι κωδικοί ΑΔΑ και </a:t>
                      </a:r>
                      <a:r>
                        <a:rPr lang="el-GR" sz="1600" b="0" dirty="0" err="1">
                          <a:effectLst/>
                        </a:rPr>
                        <a:t>Ενάριθμος</a:t>
                      </a:r>
                      <a:r>
                        <a:rPr lang="el-GR" sz="1600" b="0" dirty="0">
                          <a:effectLst/>
                        </a:rPr>
                        <a:t> αναφέρονται στη </a:t>
                      </a:r>
                      <a:r>
                        <a:rPr lang="el-GR" sz="1600" b="1" dirty="0">
                          <a:effectLst/>
                        </a:rPr>
                        <a:t>Σύμβαση</a:t>
                      </a:r>
                      <a:r>
                        <a:rPr lang="el-GR" sz="1600" b="0" dirty="0">
                          <a:effectLst/>
                        </a:rPr>
                        <a:t> ως πηγές χρηματοδότησης.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42201"/>
              </p:ext>
            </p:extLst>
          </p:nvPr>
        </p:nvGraphicFramePr>
        <p:xfrm>
          <a:off x="323528" y="3717031"/>
          <a:ext cx="8496944" cy="28041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20080"/>
                <a:gridCol w="1440160"/>
                <a:gridCol w="1296144"/>
                <a:gridCol w="5040560"/>
              </a:tblGrid>
              <a:tr h="266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BT</a:t>
                      </a:r>
                      <a:r>
                        <a:rPr lang="el-GR" sz="1600" dirty="0">
                          <a:effectLst/>
                        </a:rPr>
                        <a:t>-12</a:t>
                      </a:r>
                      <a:r>
                        <a:rPr lang="el-GR" sz="1600" dirty="0" smtClean="0">
                          <a:effectLst/>
                        </a:rPr>
                        <a:t>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600" dirty="0" smtClean="0">
                          <a:effectLst/>
                        </a:rPr>
                        <a:t>(+)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Στοιχείο Αναφοράς Σύμβασης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Η αναγνώριση μιας </a:t>
                      </a:r>
                      <a:r>
                        <a:rPr lang="el-GR" sz="1600" b="0" dirty="0" smtClean="0">
                          <a:effectLst/>
                        </a:rPr>
                        <a:t>σύμβασης</a:t>
                      </a:r>
                      <a:r>
                        <a:rPr lang="el-GR" sz="1600" b="0" dirty="0">
                          <a:effectLst/>
                        </a:rPr>
                        <a:t>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Στο πεδίο συμπληρώνεται ο </a:t>
                      </a:r>
                      <a:r>
                        <a:rPr lang="el-GR" sz="1600" b="1" dirty="0">
                          <a:effectLst/>
                        </a:rPr>
                        <a:t>Αριθμός Διαδικτυακής Ανάρτησης Μητρώου (ΑΔΑΜ)</a:t>
                      </a:r>
                      <a:r>
                        <a:rPr lang="el-GR" sz="1600" b="0" dirty="0">
                          <a:effectLst/>
                        </a:rPr>
                        <a:t>  Σύμβασης.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Εάν δεν υπάρχει γραπτή σύμβαση  (προμήθειες κάτω των 2.500€) μπαίνει ο ΑΔΑΜ της Απόφασης Ανάθεσης από το ΚΗΜΔΗΣ.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Καταχωρείται ή τιμή 0, εάν δεν υπάρχει Απόφαση Ανάθεσης ή είμαστε &lt; 1000€ 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Αν η Σύμβαση είναι κάτω  των 30000€  θα καταχωρείται  ο ΑΔΑΜ της Εντολής Αγοράς (BT-13).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Τίτλος 1"/>
          <p:cNvSpPr txBox="1">
            <a:spLocks/>
          </p:cNvSpPr>
          <p:nvPr/>
        </p:nvSpPr>
        <p:spPr>
          <a:xfrm>
            <a:off x="1691680" y="404664"/>
            <a:ext cx="5832648" cy="50405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561" y="6444044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solidFill>
                  <a:srgbClr val="FF0000"/>
                </a:solidFill>
              </a:rPr>
              <a:t>ΒΤ-11, ΒΤ-12 απαραίτητα για την ΔΡΟΜΟΛΟΓΗΣΗ</a:t>
            </a:r>
            <a:endParaRPr lang="el-G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29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76244"/>
              </p:ext>
            </p:extLst>
          </p:nvPr>
        </p:nvGraphicFramePr>
        <p:xfrm>
          <a:off x="323528" y="1522864"/>
          <a:ext cx="8352928" cy="1402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48072"/>
                <a:gridCol w="1080120"/>
                <a:gridCol w="2448272"/>
                <a:gridCol w="4176464"/>
              </a:tblGrid>
              <a:tr h="901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BT</a:t>
                      </a:r>
                      <a:r>
                        <a:rPr lang="el-GR" sz="1600" dirty="0">
                          <a:effectLst/>
                        </a:rPr>
                        <a:t>-16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Στοιχείο Αναφοράς Δελτίου Αποστολής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Ο αναγνωριστικός αριθμός του Δελτίου Αποστολής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Στο πεδίο συμπληρώνεται κατά περίπτωση, ο αριθμός του Δελτίου Αποστολής (ΔΑ) του αγαθού στο οποίο αναφέρεται το Η.Τ.  Κατά </a:t>
                      </a:r>
                      <a:r>
                        <a:rPr lang="en-US" sz="1600" b="0" dirty="0">
                          <a:effectLst/>
                        </a:rPr>
                        <a:t>PEPPOL </a:t>
                      </a:r>
                      <a:r>
                        <a:rPr lang="el-GR" sz="1600" b="0" dirty="0">
                          <a:effectLst/>
                        </a:rPr>
                        <a:t>η αντιστοιχία ΗΤ με ΔΑ είναι 1 προς 1.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037450"/>
              </p:ext>
            </p:extLst>
          </p:nvPr>
        </p:nvGraphicFramePr>
        <p:xfrm>
          <a:off x="323528" y="3315448"/>
          <a:ext cx="8208912" cy="112166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48072"/>
                <a:gridCol w="1080120"/>
                <a:gridCol w="3672408"/>
                <a:gridCol w="280831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BT-20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Όροι πληρωμής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περιγραφή με </a:t>
                      </a:r>
                      <a:r>
                        <a:rPr lang="el-GR" sz="1600" b="1" dirty="0">
                          <a:effectLst/>
                        </a:rPr>
                        <a:t>κείμενο των όρων πληρωμής</a:t>
                      </a:r>
                      <a:r>
                        <a:rPr lang="el-GR" sz="1600" b="0" dirty="0">
                          <a:effectLst/>
                        </a:rPr>
                        <a:t> που εφαρμόζονται στο πληρωτέο ποσό (συμπεριλαμβανομένης της περιγραφής πιθανών ποινών).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Αυτό το στοιχείο μπορεί να περιέχει πολλές γραμμές </a:t>
                      </a:r>
                      <a:r>
                        <a:rPr lang="el-GR" sz="1600" b="0" dirty="0" smtClean="0">
                          <a:effectLst/>
                        </a:rPr>
                        <a:t>κειμένου και </a:t>
                      </a:r>
                      <a:r>
                        <a:rPr lang="el-GR" sz="1600" b="0" dirty="0">
                          <a:effectLst/>
                        </a:rPr>
                        <a:t>πολλαπλούς </a:t>
                      </a:r>
                      <a:r>
                        <a:rPr lang="el-GR" sz="1600" b="0" dirty="0" smtClean="0">
                          <a:effectLst/>
                        </a:rPr>
                        <a:t>όρους.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04372"/>
              </p:ext>
            </p:extLst>
          </p:nvPr>
        </p:nvGraphicFramePr>
        <p:xfrm>
          <a:off x="395536" y="4725144"/>
          <a:ext cx="8352928" cy="18348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48072"/>
                <a:gridCol w="936104"/>
                <a:gridCol w="3024336"/>
                <a:gridCol w="374441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BG-1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ΣΗΜΕΙΩΣΗ </a:t>
                      </a:r>
                      <a:r>
                        <a:rPr lang="en-US" sz="1600">
                          <a:effectLst/>
                        </a:rPr>
                        <a:t>(note)</a:t>
                      </a:r>
                      <a:r>
                        <a:rPr lang="el-GR" sz="1600">
                          <a:effectLst/>
                        </a:rPr>
                        <a:t> ΤΙΜΟΛΟΓΙΟΥ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επιχειρησιακών όρων που παρέχουν </a:t>
                      </a:r>
                      <a:r>
                        <a:rPr lang="el-GR" sz="1600" b="1" dirty="0">
                          <a:effectLst/>
                        </a:rPr>
                        <a:t>σημειώσεις ελευθέρου κειμένου,  </a:t>
                      </a:r>
                      <a:r>
                        <a:rPr lang="el-GR" sz="1600" b="0" dirty="0">
                          <a:effectLst/>
                        </a:rPr>
                        <a:t>σχετικές με το τιμολόγιο μαζί με ένδειξη του αντικειμένου της σημείωσης.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Για το Ευρωπαϊκό πρότυπο </a:t>
                      </a:r>
                      <a:r>
                        <a:rPr lang="en-US" sz="1600" b="0" dirty="0">
                          <a:effectLst/>
                        </a:rPr>
                        <a:t>EN</a:t>
                      </a:r>
                      <a:r>
                        <a:rPr lang="el-GR" sz="1600" b="0" dirty="0">
                          <a:effectLst/>
                        </a:rPr>
                        <a:t>16931 επιτρέπονται 0 ή περισσότερες από μία σημειώσεις σε επίπεδο παραστατικού.</a:t>
                      </a:r>
                    </a:p>
                    <a:p>
                      <a:pPr marL="71755" marR="71755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Το πρότυπο </a:t>
                      </a:r>
                      <a:r>
                        <a:rPr lang="en-US" sz="1600" b="0" dirty="0">
                          <a:effectLst/>
                        </a:rPr>
                        <a:t>PEPPOL </a:t>
                      </a:r>
                      <a:r>
                        <a:rPr lang="el-GR" sz="1600" b="0" dirty="0">
                          <a:effectLst/>
                        </a:rPr>
                        <a:t>περιορίζει σε μόνο μία Σημείωση σε επίπεδο παραστατικού (</a:t>
                      </a:r>
                      <a:r>
                        <a:rPr lang="en-US" sz="1600" b="0" dirty="0">
                          <a:effectLst/>
                        </a:rPr>
                        <a:t>PEPPOL</a:t>
                      </a:r>
                      <a:r>
                        <a:rPr lang="el-GR" sz="1600" b="0" dirty="0">
                          <a:effectLst/>
                        </a:rPr>
                        <a:t>-</a:t>
                      </a:r>
                      <a:r>
                        <a:rPr lang="en-US" sz="1600" b="0" dirty="0">
                          <a:effectLst/>
                        </a:rPr>
                        <a:t>EN</a:t>
                      </a:r>
                      <a:r>
                        <a:rPr lang="el-GR" sz="1600" b="0" dirty="0">
                          <a:effectLst/>
                        </a:rPr>
                        <a:t>16931-</a:t>
                      </a:r>
                      <a:r>
                        <a:rPr lang="en-US" sz="1600" b="0" dirty="0">
                          <a:effectLst/>
                        </a:rPr>
                        <a:t>R</a:t>
                      </a:r>
                      <a:r>
                        <a:rPr lang="el-GR" sz="1600" b="0" dirty="0">
                          <a:effectLst/>
                        </a:rPr>
                        <a:t>002).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Τίτλος 1"/>
          <p:cNvSpPr txBox="1">
            <a:spLocks/>
          </p:cNvSpPr>
          <p:nvPr/>
        </p:nvSpPr>
        <p:spPr>
          <a:xfrm>
            <a:off x="1691680" y="548680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52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5040560" cy="77809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ATZENTA</a:t>
            </a:r>
            <a:endParaRPr lang="el-GR" sz="3000" b="1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3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l-GR" sz="2400" dirty="0" smtClean="0"/>
              <a:t>Τι είναι ο </a:t>
            </a:r>
            <a:r>
              <a:rPr lang="el-GR" sz="2400" dirty="0" err="1" smtClean="0"/>
              <a:t>Μορφότυπος</a:t>
            </a:r>
            <a:r>
              <a:rPr lang="el-GR" sz="2400" dirty="0" smtClean="0"/>
              <a:t> </a:t>
            </a:r>
            <a:r>
              <a:rPr lang="en-US" sz="2400" dirty="0" smtClean="0"/>
              <a:t>PEPPOL </a:t>
            </a:r>
            <a:r>
              <a:rPr lang="el-GR" sz="2400" dirty="0" smtClean="0"/>
              <a:t>του Η.Τ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400" dirty="0" smtClean="0"/>
              <a:t>Επιχειρησιακές Διαδικασίες Ηλεκτρονικής Τιμολόγησης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400" dirty="0" smtClean="0"/>
              <a:t>Εποπτική εικόνα της υλοποιημένης Διαδικασίας Η.Τ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400" dirty="0" smtClean="0"/>
              <a:t>Είδη Ελέγχων για το Η.Τ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l-GR" sz="2400" dirty="0" smtClean="0"/>
              <a:t>Συνοπτική </a:t>
            </a:r>
            <a:r>
              <a:rPr lang="el-GR" sz="2400" dirty="0"/>
              <a:t>π</a:t>
            </a:r>
            <a:r>
              <a:rPr lang="el-GR" sz="2400" dirty="0" smtClean="0"/>
              <a:t>εριγραφή  ενδεικτικών πεδίων </a:t>
            </a:r>
            <a:r>
              <a:rPr lang="el-GR" sz="2400" dirty="0" err="1" smtClean="0"/>
              <a:t>Μορφότυπου</a:t>
            </a:r>
            <a:endParaRPr lang="el-GR" sz="2400" dirty="0" smtClean="0"/>
          </a:p>
          <a:p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388850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309438"/>
              </p:ext>
            </p:extLst>
          </p:nvPr>
        </p:nvGraphicFramePr>
        <p:xfrm>
          <a:off x="467544" y="1473704"/>
          <a:ext cx="8064896" cy="19629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64096"/>
                <a:gridCol w="1008112"/>
                <a:gridCol w="1728192"/>
                <a:gridCol w="4464496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BG-3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(+)</a:t>
                      </a:r>
                      <a:endParaRPr lang="el-GR" sz="16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l-GR" sz="160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Wingdings" panose="05000000000000000000" pitchFamily="2" charset="2"/>
                        </a:rPr>
                        <a:t>  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Wingdings" panose="05000000000000000000" pitchFamily="2" charset="2"/>
                        </a:rPr>
                        <a:t>n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ΑΝΑΦΟΡΑ ΣΕ ΠΡΟΓΕΝΕΣΤΕΡΟ ΤΙΜΟΛΟΓΙΟ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επιχειρησιακών όρων που παρέχει πληροφορίες για ένα (ή περισσότερα) προγενέστερα Τιμολόγια.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Τα πεδία </a:t>
                      </a:r>
                      <a:r>
                        <a:rPr lang="el-GR" sz="1600" b="0" dirty="0" smtClean="0">
                          <a:effectLst/>
                        </a:rPr>
                        <a:t>χρησιμοποιούνται </a:t>
                      </a:r>
                      <a:r>
                        <a:rPr lang="el-GR" sz="1600" b="0" u="sng" dirty="0">
                          <a:effectLst/>
                        </a:rPr>
                        <a:t>αν το τρέχον τιμολόγιο είναι Πιστωτικό,</a:t>
                      </a:r>
                      <a:r>
                        <a:rPr lang="el-GR" sz="1600" b="0" dirty="0">
                          <a:effectLst/>
                        </a:rPr>
                        <a:t> για να γίνει η συσχέτισή του με το παλαιότερο αντίστοιχο </a:t>
                      </a:r>
                      <a:r>
                        <a:rPr lang="el-GR" sz="1600" b="1" dirty="0">
                          <a:effectLst/>
                        </a:rPr>
                        <a:t>Χρεωστικό </a:t>
                      </a:r>
                      <a:r>
                        <a:rPr lang="el-GR" sz="1600" b="1" dirty="0" smtClean="0">
                          <a:effectLst/>
                        </a:rPr>
                        <a:t>τιμολόγιο (ΒΤ-1), </a:t>
                      </a:r>
                      <a:r>
                        <a:rPr lang="el-GR" sz="1600" b="0" dirty="0">
                          <a:effectLst/>
                        </a:rPr>
                        <a:t>το οποίο διορθώνει</a:t>
                      </a:r>
                      <a:r>
                        <a:rPr lang="el-GR" sz="1600" b="0" dirty="0" smtClean="0">
                          <a:effectLst/>
                        </a:rPr>
                        <a:t>.  </a:t>
                      </a:r>
                      <a:endParaRPr lang="el-GR" sz="1600" b="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Η αντιστοιχία είναι ένα Πιστωτικό προς ένα ή και περισσότερα  συσχετιζόμενα,  προγενέστερα Χρεωστικά τιμολόγια.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557249"/>
              </p:ext>
            </p:extLst>
          </p:nvPr>
        </p:nvGraphicFramePr>
        <p:xfrm>
          <a:off x="467544" y="4275678"/>
          <a:ext cx="8064896" cy="1402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48072"/>
                <a:gridCol w="936104"/>
                <a:gridCol w="1872208"/>
                <a:gridCol w="4608512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</a:t>
                      </a:r>
                      <a:r>
                        <a:rPr lang="el-GR" sz="1600" dirty="0">
                          <a:effectLst/>
                        </a:rPr>
                        <a:t>-4*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ΠΩΛΗΤΗΣ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επιχειρησιακών όρων που παρέχει πληροφορίες για τον Πωλητή.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Για την περιγραφή του Πωλητή  (Όνομα, ΑΦΜ, Ηλεκτρον. </a:t>
                      </a:r>
                      <a:r>
                        <a:rPr lang="el-GR" sz="1600" b="0" dirty="0" smtClean="0">
                          <a:effectLst/>
                        </a:rPr>
                        <a:t>Διεύθυνση &lt;9933</a:t>
                      </a:r>
                      <a:r>
                        <a:rPr lang="en-US" sz="1600" b="0" dirty="0" smtClean="0">
                          <a:effectLst/>
                        </a:rPr>
                        <a:t>:</a:t>
                      </a:r>
                      <a:r>
                        <a:rPr lang="el-GR" sz="1600" b="0" dirty="0" smtClean="0">
                          <a:effectLst/>
                        </a:rPr>
                        <a:t>ΑΦΜ&gt;, </a:t>
                      </a:r>
                      <a:r>
                        <a:rPr lang="en-US" sz="1600" b="0" baseline="0" dirty="0" smtClean="0">
                          <a:effectLst/>
                        </a:rPr>
                        <a:t> </a:t>
                      </a:r>
                      <a:r>
                        <a:rPr lang="el-GR" sz="1600" b="0" baseline="0" dirty="0" smtClean="0">
                          <a:effectLst/>
                        </a:rPr>
                        <a:t>αρ ΓΕΜΗ, </a:t>
                      </a:r>
                      <a:r>
                        <a:rPr lang="el-GR" sz="1600" b="0" dirty="0" err="1" smtClean="0">
                          <a:effectLst/>
                        </a:rPr>
                        <a:t>κ.λ.π</a:t>
                      </a:r>
                      <a:r>
                        <a:rPr lang="el-GR" sz="1600" b="0" dirty="0">
                          <a:effectLst/>
                        </a:rPr>
                        <a:t>) </a:t>
                      </a:r>
                      <a:r>
                        <a:rPr lang="el-GR" sz="1600" b="0" dirty="0" smtClean="0">
                          <a:effectLst/>
                        </a:rPr>
                        <a:t> συμπληρώνεται </a:t>
                      </a:r>
                      <a:r>
                        <a:rPr lang="el-GR" sz="1600" b="0" dirty="0">
                          <a:effectLst/>
                        </a:rPr>
                        <a:t>η ομάδα πεδίων BG-4 (SELLER</a:t>
                      </a:r>
                      <a:r>
                        <a:rPr lang="el-GR" sz="1600" b="0" dirty="0" smtClean="0">
                          <a:effectLst/>
                        </a:rPr>
                        <a:t>)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" name="Τίτλος 1"/>
          <p:cNvSpPr txBox="1">
            <a:spLocks/>
          </p:cNvSpPr>
          <p:nvPr/>
        </p:nvSpPr>
        <p:spPr>
          <a:xfrm>
            <a:off x="1691680" y="332656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900" b="1" dirty="0">
                <a:solidFill>
                  <a:srgbClr val="1F497D">
                    <a:lumMod val="75000"/>
                  </a:srgbClr>
                </a:solidFill>
              </a:rPr>
              <a:t>Πεδία </a:t>
            </a:r>
            <a:r>
              <a:rPr lang="el-GR" sz="2900" b="1" dirty="0" err="1">
                <a:solidFill>
                  <a:srgbClr val="1F497D">
                    <a:lumMod val="75000"/>
                  </a:srgbClr>
                </a:solidFill>
              </a:rPr>
              <a:t>Μορφότυπου</a:t>
            </a:r>
            <a:r>
              <a:rPr lang="el-GR" sz="2200" dirty="0" err="1">
                <a:solidFill>
                  <a:srgbClr val="1F497D">
                    <a:lumMod val="75000"/>
                  </a:srgbClr>
                </a:solidFill>
              </a:rPr>
              <a:t>(συνεχ</a:t>
            </a:r>
            <a:r>
              <a:rPr lang="el-GR" sz="2200" dirty="0">
                <a:solidFill>
                  <a:srgbClr val="1F497D">
                    <a:lumMod val="75000"/>
                  </a:srgb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5805264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BG-4 </a:t>
            </a:r>
            <a:r>
              <a:rPr lang="el-GR" b="1" dirty="0" smtClean="0">
                <a:solidFill>
                  <a:srgbClr val="FF0000"/>
                </a:solidFill>
              </a:rPr>
              <a:t>απαραίτητο για την ΤΑΥΤΟΠΟΙΗΣΗ ΠΩΛΗΤΗ</a:t>
            </a:r>
            <a:endParaRPr lang="el-G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44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/>
          <p:cNvSpPr txBox="1">
            <a:spLocks/>
          </p:cNvSpPr>
          <p:nvPr/>
        </p:nvSpPr>
        <p:spPr>
          <a:xfrm>
            <a:off x="1691680" y="476672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5" name="Πίνακας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321744"/>
              </p:ext>
            </p:extLst>
          </p:nvPr>
        </p:nvGraphicFramePr>
        <p:xfrm>
          <a:off x="611560" y="4763224"/>
          <a:ext cx="7992887" cy="1402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78738"/>
                <a:gridCol w="1090007"/>
                <a:gridCol w="1715631"/>
                <a:gridCol w="4608511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BG-5*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(++)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ΤΑΧΥΔΡΟΜΙΚΗ ΔΙΕΥΘΥΝΣΗ ΠΩΛΗΤΗ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επιχειρηματικών όρων σχετικά με τη </a:t>
                      </a:r>
                      <a:r>
                        <a:rPr lang="el-GR" sz="1600" b="0" dirty="0" err="1">
                          <a:effectLst/>
                        </a:rPr>
                        <a:t>ταχυδρ</a:t>
                      </a:r>
                      <a:r>
                        <a:rPr lang="el-GR" sz="1600" b="0" dirty="0">
                          <a:effectLst/>
                        </a:rPr>
                        <a:t>. διεύθυνση του Πωλητή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Επαρκή στοιχεία της ταχυδρομικής διεύθυνσης πρέπει να συμπληρωθούν που να συμφωνούν με τις νομικές απαιτήσεις</a:t>
                      </a:r>
                      <a:r>
                        <a:rPr lang="el-GR" sz="1600" b="0" dirty="0" smtClean="0">
                          <a:effectLst/>
                        </a:rPr>
                        <a:t>.</a:t>
                      </a:r>
                      <a:r>
                        <a:rPr lang="en-US" sz="1600" b="0" dirty="0" smtClean="0">
                          <a:effectLst/>
                        </a:rPr>
                        <a:t> </a:t>
                      </a:r>
                      <a:endParaRPr lang="el-GR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BT-40 </a:t>
                      </a:r>
                      <a:r>
                        <a:rPr lang="en-US" sz="1600" b="0" dirty="0" smtClean="0">
                          <a:effectLst/>
                        </a:rPr>
                        <a:t> </a:t>
                      </a:r>
                      <a:r>
                        <a:rPr lang="el-GR" sz="1600" b="0" dirty="0" smtClean="0">
                          <a:effectLst/>
                        </a:rPr>
                        <a:t>υποχρεωτικό</a:t>
                      </a:r>
                      <a:r>
                        <a:rPr lang="el-GR" sz="1600" b="0" baseline="0" dirty="0" smtClean="0">
                          <a:effectLst/>
                        </a:rPr>
                        <a:t> πεδίο με τον </a:t>
                      </a:r>
                      <a:r>
                        <a:rPr lang="el-GR" sz="1600" b="1" baseline="0" dirty="0" smtClean="0">
                          <a:effectLst/>
                        </a:rPr>
                        <a:t>κωδικό χώρας.</a:t>
                      </a:r>
                      <a:endParaRPr lang="el-GR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Πίνακας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804908"/>
              </p:ext>
            </p:extLst>
          </p:nvPr>
        </p:nvGraphicFramePr>
        <p:xfrm>
          <a:off x="611560" y="1124744"/>
          <a:ext cx="7920880" cy="28041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03645"/>
                <a:gridCol w="1136916"/>
                <a:gridCol w="1931847"/>
                <a:gridCol w="4248472"/>
              </a:tblGrid>
              <a:tr h="802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BT-34*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(+</a:t>
                      </a:r>
                      <a:r>
                        <a:rPr lang="en-US" sz="1600" dirty="0">
                          <a:effectLst/>
                        </a:rPr>
                        <a:t>+</a:t>
                      </a:r>
                      <a:r>
                        <a:rPr lang="el-GR" sz="1600" dirty="0">
                          <a:effectLst/>
                        </a:rPr>
                        <a:t>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Ηλεκτρονική διεύθυνση Πωλητή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Αναγνωρίζει την Ηλεκτρονική διεύθυνση του Πωλητή στην οποία πρέπει να παραδοθεί η απάντηση στο τιμολόγιο, σε επίπεδο εφαρμογής.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Αναγνωριστικό ηλεκτρονικής διεύθυνσης για τη δρομολόγηση στο δίκτυο. </a:t>
                      </a:r>
                      <a:endParaRPr lang="en-US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Το </a:t>
                      </a:r>
                      <a:r>
                        <a:rPr lang="el-GR" sz="1600" b="0" dirty="0">
                          <a:effectLst/>
                        </a:rPr>
                        <a:t>Αναγνωριστικό της ηλεκτρονικής διεύθυνσης αντιστοιχεί μοναδικά σε κάθε συμμετέχοντα Πωλητή (</a:t>
                      </a:r>
                      <a:r>
                        <a:rPr lang="el-GR" sz="1600" b="0" dirty="0" err="1">
                          <a:effectLst/>
                        </a:rPr>
                        <a:t>Sender</a:t>
                      </a:r>
                      <a:r>
                        <a:rPr lang="el-GR" sz="1600" b="0" dirty="0">
                          <a:effectLst/>
                        </a:rPr>
                        <a:t>). </a:t>
                      </a:r>
                      <a:r>
                        <a:rPr lang="el-GR" sz="1600" b="0" dirty="0" smtClean="0">
                          <a:effectLst/>
                        </a:rPr>
                        <a:t>Το </a:t>
                      </a:r>
                      <a:r>
                        <a:rPr lang="el-GR" sz="1600" b="0" dirty="0">
                          <a:effectLst/>
                        </a:rPr>
                        <a:t>αναγνωριστικό έχει τη μορφή &lt;</a:t>
                      </a:r>
                      <a:r>
                        <a:rPr lang="el-GR" sz="1600" b="0" dirty="0" err="1">
                          <a:effectLst/>
                        </a:rPr>
                        <a:t>SchemeID&gt;:&lt;Identifier</a:t>
                      </a:r>
                      <a:r>
                        <a:rPr lang="el-GR" sz="1600" b="0" dirty="0">
                          <a:effectLst/>
                        </a:rPr>
                        <a:t>&gt;.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Για την Ελλάδα ο </a:t>
                      </a:r>
                      <a:r>
                        <a:rPr lang="el-GR" sz="1600" b="0" dirty="0" err="1">
                          <a:effectLst/>
                        </a:rPr>
                        <a:t>Identifier</a:t>
                      </a:r>
                      <a:r>
                        <a:rPr lang="el-GR" sz="1600" b="0" dirty="0">
                          <a:effectLst/>
                        </a:rPr>
                        <a:t> </a:t>
                      </a:r>
                      <a:r>
                        <a:rPr lang="el-GR" sz="1600" b="0" dirty="0" err="1">
                          <a:effectLst/>
                        </a:rPr>
                        <a:t>ειναι</a:t>
                      </a:r>
                      <a:r>
                        <a:rPr lang="el-GR" sz="1600" b="0" dirty="0">
                          <a:effectLst/>
                        </a:rPr>
                        <a:t> ένα ελληνικό ΑΦΜ χωρίς το πρόθεμα της </a:t>
                      </a:r>
                      <a:r>
                        <a:rPr lang="el-GR" sz="1600" b="0" dirty="0" smtClean="0">
                          <a:effectLst/>
                        </a:rPr>
                        <a:t>χώρας</a:t>
                      </a:r>
                      <a:r>
                        <a:rPr lang="en-US" sz="1600" b="1" dirty="0" smtClean="0">
                          <a:effectLst/>
                        </a:rPr>
                        <a:t>,</a:t>
                      </a:r>
                      <a:r>
                        <a:rPr lang="en-US" sz="1600" b="1" baseline="0" dirty="0" smtClean="0">
                          <a:effectLst/>
                        </a:rPr>
                        <a:t> 9933:&lt;</a:t>
                      </a:r>
                      <a:r>
                        <a:rPr lang="el-GR" sz="1600" b="1" baseline="0" dirty="0" smtClean="0">
                          <a:effectLst/>
                        </a:rPr>
                        <a:t>ΑΦΜ</a:t>
                      </a:r>
                      <a:r>
                        <a:rPr lang="en-US" sz="1600" b="1" baseline="0" dirty="0" smtClean="0">
                          <a:effectLst/>
                        </a:rPr>
                        <a:t>&gt;</a:t>
                      </a:r>
                      <a:endParaRPr lang="el-GR" sz="16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1560" y="622802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BG-5 </a:t>
            </a:r>
            <a:r>
              <a:rPr lang="el-GR" b="1" dirty="0" smtClean="0">
                <a:solidFill>
                  <a:srgbClr val="FF0000"/>
                </a:solidFill>
              </a:rPr>
              <a:t>απαραίτητο για την ΤΑΥΤΟΠΟΙΗΣΗ Πωλητή</a:t>
            </a:r>
            <a:endParaRPr lang="el-GR" b="1" dirty="0">
              <a:solidFill>
                <a:srgbClr val="FF0000"/>
              </a:solidFill>
            </a:endParaRPr>
          </a:p>
        </p:txBody>
      </p:sp>
      <p:sp>
        <p:nvSpPr>
          <p:cNvPr id="2" name="Ορθογώνιο 1"/>
          <p:cNvSpPr/>
          <p:nvPr/>
        </p:nvSpPr>
        <p:spPr>
          <a:xfrm>
            <a:off x="564778" y="4293096"/>
            <a:ext cx="8332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BT-34  </a:t>
            </a:r>
            <a:r>
              <a:rPr lang="el-GR" b="1" dirty="0" smtClean="0">
                <a:solidFill>
                  <a:srgbClr val="FF0000"/>
                </a:solidFill>
              </a:rPr>
              <a:t>απαραίτητο για τη δρομολόγηση στο δίκτυο </a:t>
            </a:r>
            <a:r>
              <a:rPr lang="en-US" b="1" dirty="0" smtClean="0">
                <a:solidFill>
                  <a:srgbClr val="FF0000"/>
                </a:solidFill>
              </a:rPr>
              <a:t>PEPPOL (</a:t>
            </a:r>
            <a:r>
              <a:rPr lang="el-GR" b="1" dirty="0" smtClean="0">
                <a:solidFill>
                  <a:srgbClr val="FF0000"/>
                </a:solidFill>
              </a:rPr>
              <a:t>αποστολή απαντήσεων)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2736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131631"/>
              </p:ext>
            </p:extLst>
          </p:nvPr>
        </p:nvGraphicFramePr>
        <p:xfrm>
          <a:off x="539552" y="1378848"/>
          <a:ext cx="8136904" cy="1402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20080"/>
                <a:gridCol w="1008112"/>
                <a:gridCol w="1944216"/>
                <a:gridCol w="4464496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</a:t>
                      </a:r>
                      <a:r>
                        <a:rPr lang="el-GR" sz="1600" dirty="0">
                          <a:effectLst/>
                        </a:rPr>
                        <a:t>-7*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ΑΓΟΡΑΣΤΗΣ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επιχειρηματικών όρων που δίνουν πληροφορίες για τον Αγοραστή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Για την περιγραφή του Αγοραστή  (Όνομα, ΑΦΜ, Ηλεκτρον. Διεύθυνση, </a:t>
                      </a:r>
                      <a:r>
                        <a:rPr lang="el-GR" sz="1600" b="0" dirty="0" err="1">
                          <a:effectLst/>
                        </a:rPr>
                        <a:t>κ.λ.π</a:t>
                      </a:r>
                      <a:r>
                        <a:rPr lang="el-GR" sz="1600" b="0" dirty="0">
                          <a:effectLst/>
                        </a:rPr>
                        <a:t>) συμπληρώνεται η ομάδα πεδίων BG-7 (</a:t>
                      </a:r>
                      <a:r>
                        <a:rPr lang="en-US" sz="1600" b="0" dirty="0">
                          <a:effectLst/>
                        </a:rPr>
                        <a:t>BYER</a:t>
                      </a:r>
                      <a:r>
                        <a:rPr lang="el-GR" sz="1600" b="0" dirty="0" smtClean="0">
                          <a:effectLst/>
                        </a:rPr>
                        <a:t>).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Τίτλος 1"/>
          <p:cNvSpPr txBox="1">
            <a:spLocks/>
          </p:cNvSpPr>
          <p:nvPr/>
        </p:nvSpPr>
        <p:spPr>
          <a:xfrm>
            <a:off x="1691680" y="548680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900" b="1" dirty="0">
                <a:solidFill>
                  <a:srgbClr val="1F497D">
                    <a:lumMod val="75000"/>
                  </a:srgbClr>
                </a:solidFill>
              </a:rPr>
              <a:t>Πεδία </a:t>
            </a:r>
            <a:r>
              <a:rPr lang="el-GR" sz="2900" b="1" dirty="0" err="1">
                <a:solidFill>
                  <a:srgbClr val="1F497D">
                    <a:lumMod val="75000"/>
                  </a:srgbClr>
                </a:solidFill>
              </a:rPr>
              <a:t>Μορφότυπου</a:t>
            </a:r>
            <a:r>
              <a:rPr lang="el-GR" sz="2200" dirty="0" err="1">
                <a:solidFill>
                  <a:srgbClr val="1F497D">
                    <a:lumMod val="75000"/>
                  </a:srgbClr>
                </a:solidFill>
              </a:rPr>
              <a:t>(συνεχ</a:t>
            </a:r>
            <a:r>
              <a:rPr lang="el-GR" sz="2200" dirty="0">
                <a:solidFill>
                  <a:srgbClr val="1F497D">
                    <a:lumMod val="75000"/>
                  </a:srgb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6" name="Πίνακας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781412"/>
              </p:ext>
            </p:extLst>
          </p:nvPr>
        </p:nvGraphicFramePr>
        <p:xfrm>
          <a:off x="539552" y="3874094"/>
          <a:ext cx="8064896" cy="22433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15965"/>
                <a:gridCol w="1068211"/>
                <a:gridCol w="1512168"/>
                <a:gridCol w="496855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BT</a:t>
                      </a:r>
                      <a:r>
                        <a:rPr lang="el-GR" sz="1600" dirty="0">
                          <a:effectLst/>
                        </a:rPr>
                        <a:t>-44*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(++)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Όνομα Αγοραστή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Η πλήρης ονομασία του Αγοραστή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 Για </a:t>
                      </a:r>
                      <a:r>
                        <a:rPr lang="el-GR" sz="1600" b="0" dirty="0">
                          <a:effectLst/>
                        </a:rPr>
                        <a:t>το Ελληνικό Δημόσιο, όπως αυτή ορίζεται στο πεδίο </a:t>
                      </a:r>
                      <a:r>
                        <a:rPr lang="el-GR" sz="1600" b="1" dirty="0">
                          <a:effectLst/>
                        </a:rPr>
                        <a:t>«ΠΕΡΙΓΡΑΦΗ ΑΝΑΘΕΤΟΥΣΑΣ» </a:t>
                      </a:r>
                      <a:r>
                        <a:rPr lang="el-GR" sz="1600" b="0" dirty="0">
                          <a:effectLst/>
                        </a:rPr>
                        <a:t>του «</a:t>
                      </a:r>
                      <a:r>
                        <a:rPr lang="el-GR" sz="1600" b="1" dirty="0">
                          <a:effectLst/>
                        </a:rPr>
                        <a:t>Μητρώου Αναθετουσών Αρχών» </a:t>
                      </a:r>
                      <a:r>
                        <a:rPr lang="el-GR" sz="1600" b="0" baseline="0" dirty="0" smtClean="0">
                          <a:effectLst/>
                        </a:rPr>
                        <a:t> στο </a:t>
                      </a:r>
                      <a:r>
                        <a:rPr lang="en-US" sz="16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</a:t>
                      </a:r>
                      <a:r>
                        <a:rPr lang="el-G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600" b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gsis</a:t>
                      </a:r>
                      <a:r>
                        <a:rPr lang="el-G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</a:t>
                      </a:r>
                      <a:r>
                        <a:rPr lang="el-G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l-G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invoices  </a:t>
                      </a:r>
                      <a:r>
                        <a:rPr lang="el-GR" sz="1600" b="0" dirty="0" smtClean="0">
                          <a:effectLst/>
                        </a:rPr>
                        <a:t>και </a:t>
                      </a:r>
                      <a:r>
                        <a:rPr lang="el-GR" sz="1600" b="0" dirty="0">
                          <a:effectLst/>
                        </a:rPr>
                        <a:t>αφορά </a:t>
                      </a:r>
                      <a:r>
                        <a:rPr lang="el-GR" sz="1600" b="1" u="sng" dirty="0" smtClean="0">
                          <a:effectLst/>
                        </a:rPr>
                        <a:t>ΥΠΕΡΚΕΙΜΕΝΗ</a:t>
                      </a:r>
                      <a:r>
                        <a:rPr lang="el-GR" sz="1600" b="1" dirty="0" smtClean="0">
                          <a:effectLst/>
                        </a:rPr>
                        <a:t> </a:t>
                      </a:r>
                      <a:r>
                        <a:rPr lang="el-GR" sz="1600" b="0" dirty="0">
                          <a:effectLst/>
                        </a:rPr>
                        <a:t>διοικητική δομή  (</a:t>
                      </a:r>
                      <a:r>
                        <a:rPr lang="el-GR" sz="1600" b="0" dirty="0" err="1">
                          <a:effectLst/>
                        </a:rPr>
                        <a:t>π.χ</a:t>
                      </a:r>
                      <a:r>
                        <a:rPr lang="el-GR" sz="1600" b="0" dirty="0">
                          <a:effectLst/>
                        </a:rPr>
                        <a:t> </a:t>
                      </a:r>
                      <a:r>
                        <a:rPr lang="el-GR" sz="1600" b="0" dirty="0" smtClean="0">
                          <a:effectLst/>
                        </a:rPr>
                        <a:t>Α.Α.Δ.Ε, </a:t>
                      </a:r>
                      <a:r>
                        <a:rPr lang="el-GR" sz="1600" b="0" dirty="0">
                          <a:effectLst/>
                        </a:rPr>
                        <a:t>Υπουργείο Δικαιοσύνης, Υπουργείο Οικονομικών) η γενικότερα  Φορέα  του άρθρου 14 του ν.4270/2014 ή οποιαδήποτε νομική οντότητα που εν προκειμένω εκτελεί δημόσια σύμβαση ).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298766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BG-7 </a:t>
            </a:r>
            <a:r>
              <a:rPr lang="el-GR" b="1" dirty="0" smtClean="0">
                <a:solidFill>
                  <a:srgbClr val="FF0000"/>
                </a:solidFill>
              </a:rPr>
              <a:t>απαραίτητα για την ΤΑΥΤΟΠΟΙΗΣΗ ΑΓΟΡΑΣΤΗ και την ΔΡΟΜΟΛΟΓΗΣΗ</a:t>
            </a:r>
            <a:endParaRPr lang="el-G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63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835696" y="418654"/>
            <a:ext cx="5904656" cy="418058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l-GR" sz="3200" b="1" dirty="0" smtClean="0"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/>
            </a:r>
            <a:br>
              <a:rPr lang="el-GR" sz="3200" b="1" dirty="0" smtClean="0"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</a:br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(συνεχ</a:t>
            </a:r>
            <a:r>
              <a:rPr lang="el-GR" sz="2400" dirty="0"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)</a:t>
            </a:r>
            <a:br>
              <a:rPr lang="el-GR" sz="2400" dirty="0"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</a:br>
            <a:endParaRPr lang="el-GR" dirty="0"/>
          </a:p>
        </p:txBody>
      </p:sp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20766"/>
              </p:ext>
            </p:extLst>
          </p:nvPr>
        </p:nvGraphicFramePr>
        <p:xfrm>
          <a:off x="467544" y="1124744"/>
          <a:ext cx="8208912" cy="28041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15965"/>
                <a:gridCol w="971779"/>
                <a:gridCol w="1392576"/>
                <a:gridCol w="532859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BT</a:t>
                      </a:r>
                      <a:r>
                        <a:rPr lang="el-GR" sz="1600" dirty="0">
                          <a:effectLst/>
                        </a:rPr>
                        <a:t>-46*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(++)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Αναγνωριστικό Αγοραστή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Κωδικός –αναγνωριστικό Αναθέτουσας Αρχής / Αναθέτοντος Φορέα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Ο </a:t>
                      </a:r>
                      <a:r>
                        <a:rPr lang="el-GR" sz="1600" b="1" dirty="0">
                          <a:effectLst/>
                        </a:rPr>
                        <a:t>Κωδικός Αναθέτουσας Αρχής </a:t>
                      </a:r>
                      <a:r>
                        <a:rPr lang="el-GR" sz="1600" b="0" dirty="0" smtClean="0">
                          <a:effectLst/>
                        </a:rPr>
                        <a:t>όπως </a:t>
                      </a:r>
                      <a:r>
                        <a:rPr lang="el-GR" sz="1600" b="0" dirty="0">
                          <a:effectLst/>
                        </a:rPr>
                        <a:t>αυτός προσδιορίζεται στο «</a:t>
                      </a:r>
                      <a:r>
                        <a:rPr lang="el-GR" sz="1600" b="1" dirty="0">
                          <a:effectLst/>
                        </a:rPr>
                        <a:t>Μητρώο Αναθετουσών Αρχών</a:t>
                      </a:r>
                      <a:r>
                        <a:rPr lang="el-GR" sz="1600" b="0" dirty="0">
                          <a:effectLst/>
                        </a:rPr>
                        <a:t>» για την ηλεκτρονική τιμολόγηση της ΓΓΠΣΔΔ, με το πεδίο «ΚΩΔΙΚΟΣ ΑΝΑΘΕΤΟΥΣΑΣ» (</a:t>
                      </a:r>
                      <a:r>
                        <a:rPr lang="el-GR" sz="1600" b="0" dirty="0" err="1">
                          <a:effectLst/>
                        </a:rPr>
                        <a:t>π.χ</a:t>
                      </a:r>
                      <a:r>
                        <a:rPr lang="el-GR" sz="1600" b="0" dirty="0">
                          <a:effectLst/>
                        </a:rPr>
                        <a:t> </a:t>
                      </a:r>
                      <a:r>
                        <a:rPr lang="el-GR" sz="1600" b="1" dirty="0">
                          <a:effectLst/>
                        </a:rPr>
                        <a:t>2048.8010430600.00061</a:t>
                      </a:r>
                      <a:r>
                        <a:rPr lang="el-GR" sz="1600" b="0" dirty="0">
                          <a:effectLst/>
                        </a:rPr>
                        <a:t>) </a:t>
                      </a:r>
                      <a:r>
                        <a:rPr lang="el-GR" sz="1600" b="0" dirty="0" smtClean="0">
                          <a:effectLst/>
                        </a:rPr>
                        <a:t>στο</a:t>
                      </a:r>
                      <a:r>
                        <a:rPr lang="el-GR" sz="1600" b="0" baseline="0" dirty="0" smtClean="0">
                          <a:effectLst/>
                        </a:rPr>
                        <a:t> </a:t>
                      </a:r>
                      <a:r>
                        <a:rPr lang="en-US" sz="16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</a:t>
                      </a:r>
                      <a:r>
                        <a:rPr lang="el-G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600" b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gsis</a:t>
                      </a:r>
                      <a:r>
                        <a:rPr lang="el-G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</a:t>
                      </a:r>
                      <a:r>
                        <a:rPr lang="el-G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l-G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Invoices </a:t>
                      </a:r>
                      <a:r>
                        <a:rPr lang="el-GR" sz="1600" b="0" dirty="0" smtClean="0">
                          <a:effectLst/>
                        </a:rPr>
                        <a:t>.</a:t>
                      </a:r>
                      <a:endParaRPr lang="en-US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Αφορά </a:t>
                      </a:r>
                      <a:r>
                        <a:rPr lang="el-GR" sz="1600" b="0" u="sng" dirty="0" smtClean="0">
                          <a:effectLst/>
                        </a:rPr>
                        <a:t>ΥΠΟΚΕΙΜΕΝΗ</a:t>
                      </a:r>
                      <a:r>
                        <a:rPr lang="el-GR" sz="1600" b="0" dirty="0" smtClean="0">
                          <a:effectLst/>
                        </a:rPr>
                        <a:t> </a:t>
                      </a:r>
                      <a:r>
                        <a:rPr lang="el-GR" sz="1600" b="0" dirty="0">
                          <a:effectLst/>
                        </a:rPr>
                        <a:t>διοικητική δομή/μονάδα, ( όπως  </a:t>
                      </a:r>
                      <a:r>
                        <a:rPr lang="el-GR" sz="1600" b="0" dirty="0" err="1">
                          <a:effectLst/>
                        </a:rPr>
                        <a:t>π.χ</a:t>
                      </a:r>
                      <a:r>
                        <a:rPr lang="el-GR" sz="1600" b="0" dirty="0">
                          <a:effectLst/>
                        </a:rPr>
                        <a:t>  Δ.Ο.Υ Ιωαννίνων, Ειρηνοδικείο Κορίνθου, Δ/</a:t>
                      </a:r>
                      <a:r>
                        <a:rPr lang="el-GR" sz="1600" b="0" dirty="0" err="1">
                          <a:effectLst/>
                        </a:rPr>
                        <a:t>νση</a:t>
                      </a:r>
                      <a:r>
                        <a:rPr lang="el-GR" sz="1600" b="0" dirty="0">
                          <a:effectLst/>
                        </a:rPr>
                        <a:t> Προμηθειών) του Αγοραστή, όπως αυτός περιγράφεται στο </a:t>
                      </a:r>
                      <a:r>
                        <a:rPr lang="el-GR" sz="1600" b="1" dirty="0">
                          <a:effectLst/>
                        </a:rPr>
                        <a:t>πεδίο </a:t>
                      </a:r>
                      <a:r>
                        <a:rPr lang="en-US" sz="1600" b="1" dirty="0">
                          <a:effectLst/>
                        </a:rPr>
                        <a:t>BT</a:t>
                      </a:r>
                      <a:r>
                        <a:rPr lang="el-GR" sz="1600" b="1" dirty="0" smtClean="0">
                          <a:effectLst/>
                        </a:rPr>
                        <a:t>-44</a:t>
                      </a:r>
                      <a:r>
                        <a:rPr lang="en-US" sz="1600" b="1" dirty="0" smtClean="0">
                          <a:effectLst/>
                        </a:rPr>
                        <a:t>,</a:t>
                      </a:r>
                      <a:r>
                        <a:rPr lang="en-US" sz="1600" b="1" baseline="0" dirty="0" smtClean="0">
                          <a:effectLst/>
                        </a:rPr>
                        <a:t> </a:t>
                      </a:r>
                      <a:r>
                        <a:rPr lang="el-GR" sz="1600" b="1" baseline="0" dirty="0" smtClean="0">
                          <a:effectLst/>
                        </a:rPr>
                        <a:t>ως υπερκείμενη διοικητική δομή</a:t>
                      </a:r>
                      <a:endParaRPr lang="el-GR" sz="1600" b="1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 </a:t>
                      </a:r>
                      <a:r>
                        <a:rPr lang="el-GR" sz="1600" b="0" dirty="0">
                          <a:effectLst/>
                        </a:rPr>
                        <a:t>Το </a:t>
                      </a:r>
                      <a:r>
                        <a:rPr lang="en-US" sz="1600" b="0" dirty="0">
                          <a:effectLst/>
                        </a:rPr>
                        <a:t>BT</a:t>
                      </a:r>
                      <a:r>
                        <a:rPr lang="el-GR" sz="1600" b="0" dirty="0">
                          <a:effectLst/>
                        </a:rPr>
                        <a:t>-46 αντιστοιχεί στο </a:t>
                      </a:r>
                      <a:r>
                        <a:rPr lang="en-US" sz="1600" b="1" dirty="0">
                          <a:effectLst/>
                        </a:rPr>
                        <a:t>BT</a:t>
                      </a:r>
                      <a:r>
                        <a:rPr lang="el-GR" sz="1600" b="1" dirty="0">
                          <a:effectLst/>
                        </a:rPr>
                        <a:t>-10, </a:t>
                      </a:r>
                      <a:r>
                        <a:rPr lang="el-GR" sz="1600" b="0" dirty="0">
                          <a:effectLst/>
                        </a:rPr>
                        <a:t>στο οποίο παρέχεται η περιγραφή της Α.Α</a:t>
                      </a:r>
                      <a:r>
                        <a:rPr lang="el-GR" sz="1600" b="0" dirty="0" smtClean="0">
                          <a:effectLst/>
                        </a:rPr>
                        <a:t>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5" name="Πίνακας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914327"/>
              </p:ext>
            </p:extLst>
          </p:nvPr>
        </p:nvGraphicFramePr>
        <p:xfrm>
          <a:off x="467544" y="4149080"/>
          <a:ext cx="8208912" cy="252374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15965"/>
                <a:gridCol w="971779"/>
                <a:gridCol w="1392576"/>
                <a:gridCol w="532859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BT-48*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(++)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ΑΦΜ Αγοραστή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Το ΑΦΜ (αναγνωριστικό ΦΠΑ)  του Αγοραστή (γνωστό και ως </a:t>
                      </a:r>
                      <a:r>
                        <a:rPr lang="en-US" sz="1600" b="0" dirty="0">
                          <a:effectLst/>
                        </a:rPr>
                        <a:t>A</a:t>
                      </a:r>
                      <a:r>
                        <a:rPr lang="el-GR" sz="1600" b="0" dirty="0" err="1">
                          <a:effectLst/>
                        </a:rPr>
                        <a:t>ριθμός</a:t>
                      </a:r>
                      <a:r>
                        <a:rPr lang="el-GR" sz="1600" b="0" dirty="0">
                          <a:effectLst/>
                        </a:rPr>
                        <a:t> αναγνώρισης ΦΠΑ του Αγοραστή).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Ο</a:t>
                      </a:r>
                      <a:r>
                        <a:rPr lang="el-GR" sz="1600" b="0" dirty="0">
                          <a:effectLst/>
                        </a:rPr>
                        <a:t> ΑΦΜ Αγοραστή όπως αυτός περιγράφεται  στο πεδίο </a:t>
                      </a:r>
                      <a:r>
                        <a:rPr lang="en-US" sz="1600" b="0" dirty="0">
                          <a:effectLst/>
                        </a:rPr>
                        <a:t>BT</a:t>
                      </a:r>
                      <a:r>
                        <a:rPr lang="el-GR" sz="1600" b="0" dirty="0">
                          <a:effectLst/>
                        </a:rPr>
                        <a:t>-44, με το πρόθεμα της χώρας, σύμφωνα με το EN ISO 3166-1, στην οποία έχει έδρα. </a:t>
                      </a:r>
                      <a:endParaRPr lang="el-GR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Για </a:t>
                      </a:r>
                      <a:r>
                        <a:rPr lang="el-GR" sz="1600" b="0" dirty="0">
                          <a:effectLst/>
                        </a:rPr>
                        <a:t>Αγοραστή με έδρα την Ελλάδα το πρόθεμα χώρας είναι οι λατινικοί χαρακτήρες </a:t>
                      </a:r>
                      <a:r>
                        <a:rPr lang="en-US" sz="1600" b="0" dirty="0">
                          <a:effectLst/>
                        </a:rPr>
                        <a:t>EL</a:t>
                      </a:r>
                      <a:r>
                        <a:rPr lang="el-GR" sz="1600" b="0" dirty="0">
                          <a:effectLst/>
                        </a:rPr>
                        <a:t>, </a:t>
                      </a:r>
                      <a:r>
                        <a:rPr lang="el-GR" sz="1600" b="0" dirty="0" err="1">
                          <a:effectLst/>
                        </a:rPr>
                        <a:t>π.χ</a:t>
                      </a:r>
                      <a:r>
                        <a:rPr lang="el-GR" sz="1600" b="0" dirty="0">
                          <a:effectLst/>
                        </a:rPr>
                        <a:t> </a:t>
                      </a:r>
                      <a:r>
                        <a:rPr lang="en-US" sz="1600" b="1" dirty="0">
                          <a:effectLst/>
                        </a:rPr>
                        <a:t>EL</a:t>
                      </a:r>
                      <a:r>
                        <a:rPr lang="el-GR" sz="1600" b="1" dirty="0">
                          <a:effectLst/>
                        </a:rPr>
                        <a:t>997001671 </a:t>
                      </a:r>
                      <a:r>
                        <a:rPr lang="el-GR" sz="1600" b="0" dirty="0">
                          <a:effectLst/>
                        </a:rPr>
                        <a:t>για το Υ.ΨΗ.Δ..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36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339752" y="490662"/>
            <a:ext cx="5184576" cy="490066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 smtClean="0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l-GR" sz="2400" dirty="0"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(</a:t>
            </a:r>
            <a:r>
              <a:rPr lang="el-GR" sz="2400" dirty="0" err="1"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συνεχ</a:t>
            </a:r>
            <a:r>
              <a:rPr lang="el-GR" sz="2400" dirty="0" smtClean="0">
                <a:solidFill>
                  <a:srgbClr val="1F497D">
                    <a:lumMod val="75000"/>
                  </a:srgbClr>
                </a:solidFill>
                <a:ea typeface="+mn-ea"/>
                <a:cs typeface="+mn-cs"/>
              </a:rPr>
              <a:t>)</a:t>
            </a:r>
            <a:endParaRPr lang="el-GR" dirty="0"/>
          </a:p>
        </p:txBody>
      </p:sp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398290"/>
              </p:ext>
            </p:extLst>
          </p:nvPr>
        </p:nvGraphicFramePr>
        <p:xfrm>
          <a:off x="503548" y="1052736"/>
          <a:ext cx="8208912" cy="30845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48071"/>
                <a:gridCol w="972109"/>
                <a:gridCol w="1224136"/>
                <a:gridCol w="5364596"/>
              </a:tblGrid>
              <a:tr h="986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BT-49*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(++)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Ηλεκτρονική διεύθυνση Αγοραστή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Αναγνωρίζει την ηλεκτρονική διεύθυνση του Αγοραστή στον οποίο το Ηλεκτρ. Τιμολόγιο αποστέλλεται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Το Αναγνωριστικό της ηλεκτρονικής διεύθυνσης </a:t>
                      </a:r>
                      <a:r>
                        <a:rPr lang="el-GR" sz="1600" b="1" dirty="0">
                          <a:effectLst/>
                        </a:rPr>
                        <a:t>Αγοραστή (ΒΤ-44)</a:t>
                      </a:r>
                      <a:r>
                        <a:rPr lang="el-GR" sz="1600" b="0" dirty="0">
                          <a:effectLst/>
                        </a:rPr>
                        <a:t> για συμμετέχοντα στις διαδικασίες </a:t>
                      </a:r>
                      <a:r>
                        <a:rPr lang="el-GR" sz="1600" b="0" dirty="0" smtClean="0">
                          <a:effectLst/>
                        </a:rPr>
                        <a:t> Η.Τ κατά </a:t>
                      </a:r>
                      <a:r>
                        <a:rPr lang="el-GR" sz="1600" b="0" dirty="0">
                          <a:effectLst/>
                        </a:rPr>
                        <a:t>PEPPOL αντιστοιχεί μοναδικά σε κάθε συμμετέχοντα  Πωλητή (</a:t>
                      </a:r>
                      <a:r>
                        <a:rPr lang="el-GR" sz="1600" b="0" dirty="0" err="1">
                          <a:effectLst/>
                        </a:rPr>
                        <a:t>Sender</a:t>
                      </a:r>
                      <a:r>
                        <a:rPr lang="el-GR" sz="1600" b="0" dirty="0">
                          <a:effectLst/>
                        </a:rPr>
                        <a:t>) ή Αγοραστή (</a:t>
                      </a:r>
                      <a:r>
                        <a:rPr lang="el-GR" sz="1600" b="0" dirty="0" err="1">
                          <a:effectLst/>
                        </a:rPr>
                        <a:t>Receiver</a:t>
                      </a:r>
                      <a:r>
                        <a:rPr lang="el-GR" sz="1600" b="0" dirty="0">
                          <a:effectLst/>
                        </a:rPr>
                        <a:t>). </a:t>
                      </a:r>
                      <a:endParaRPr lang="el-GR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Το αναγνωριστικό έχει τη </a:t>
                      </a:r>
                      <a:r>
                        <a:rPr lang="el-GR" sz="1600" b="0" dirty="0" err="1" smtClean="0">
                          <a:effectLst/>
                        </a:rPr>
                        <a:t>μοφή</a:t>
                      </a:r>
                      <a:r>
                        <a:rPr lang="el-GR" sz="1600" b="0" dirty="0" smtClean="0">
                          <a:effectLst/>
                        </a:rPr>
                        <a:t> &lt;</a:t>
                      </a:r>
                      <a:r>
                        <a:rPr lang="el-GR" sz="1600" b="0" dirty="0" err="1" smtClean="0">
                          <a:effectLst/>
                        </a:rPr>
                        <a:t>SchemeID&gt;:&lt;Identifier</a:t>
                      </a:r>
                      <a:r>
                        <a:rPr lang="el-GR" sz="1600" b="0" dirty="0" smtClean="0">
                          <a:effectLst/>
                        </a:rPr>
                        <a:t>&gt;.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 </a:t>
                      </a:r>
                      <a:r>
                        <a:rPr lang="el-GR" sz="1600" b="0" dirty="0">
                          <a:effectLst/>
                        </a:rPr>
                        <a:t>Για την Ελλάδα το </a:t>
                      </a:r>
                      <a:r>
                        <a:rPr lang="el-GR" sz="1600" b="0" dirty="0" err="1">
                          <a:effectLst/>
                        </a:rPr>
                        <a:t>schemeID</a:t>
                      </a:r>
                      <a:r>
                        <a:rPr lang="el-GR" sz="1600" b="0" dirty="0">
                          <a:effectLst/>
                        </a:rPr>
                        <a:t> </a:t>
                      </a:r>
                      <a:r>
                        <a:rPr lang="el-GR" sz="1600" b="0" dirty="0" err="1" smtClean="0">
                          <a:effectLst/>
                        </a:rPr>
                        <a:t>ωειναι</a:t>
                      </a:r>
                      <a:r>
                        <a:rPr lang="el-GR" sz="1600" b="0" dirty="0" smtClean="0">
                          <a:effectLst/>
                        </a:rPr>
                        <a:t> </a:t>
                      </a:r>
                      <a:r>
                        <a:rPr lang="el-GR" sz="1600" b="0" dirty="0">
                          <a:effectLst/>
                        </a:rPr>
                        <a:t>ο κωδικός 9933 που σημαίνει ΑΦΜ, </a:t>
                      </a:r>
                      <a:r>
                        <a:rPr lang="el-GR" sz="16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ενώ</a:t>
                      </a:r>
                      <a:r>
                        <a:rPr lang="el-GR" sz="1600" b="0" dirty="0">
                          <a:effectLst/>
                        </a:rPr>
                        <a:t> ο </a:t>
                      </a:r>
                      <a:r>
                        <a:rPr lang="el-GR" sz="1600" b="0" dirty="0" err="1">
                          <a:effectLst/>
                        </a:rPr>
                        <a:t>Identifier</a:t>
                      </a:r>
                      <a:r>
                        <a:rPr lang="el-GR" sz="1600" b="0" dirty="0">
                          <a:effectLst/>
                        </a:rPr>
                        <a:t> είναι ένα ελληνικό ΑΦΜ χωρίς το πρόθεμα της χώρας.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Η ηλεκτρ</a:t>
                      </a:r>
                      <a:r>
                        <a:rPr lang="el-GR" sz="1600" b="0" dirty="0">
                          <a:effectLst/>
                        </a:rPr>
                        <a:t>. </a:t>
                      </a:r>
                      <a:r>
                        <a:rPr lang="el-GR" sz="1600" b="0" dirty="0" smtClean="0">
                          <a:effectLst/>
                        </a:rPr>
                        <a:t>Διεύθυνση</a:t>
                      </a:r>
                      <a:r>
                        <a:rPr lang="el-GR" sz="1600" b="0" baseline="0" dirty="0" smtClean="0">
                          <a:effectLst/>
                        </a:rPr>
                        <a:t> </a:t>
                      </a:r>
                      <a:r>
                        <a:rPr lang="el-GR" sz="1600" b="0" dirty="0" smtClean="0">
                          <a:effectLst/>
                        </a:rPr>
                        <a:t>PEPPOL </a:t>
                      </a:r>
                      <a:r>
                        <a:rPr lang="el-GR" sz="1600" b="0" dirty="0">
                          <a:effectLst/>
                        </a:rPr>
                        <a:t>για τη ΓΓΠΣ ΔΔ είναι το </a:t>
                      </a:r>
                      <a:r>
                        <a:rPr lang="el-GR" sz="1600" b="1" dirty="0">
                          <a:effectLst/>
                        </a:rPr>
                        <a:t>9933:997001671</a:t>
                      </a:r>
                      <a:r>
                        <a:rPr lang="el-GR" sz="1600" b="0" dirty="0">
                          <a:effectLst/>
                        </a:rPr>
                        <a:t>, το 997001671 είναι το ΑΦΜ του Υπουργείου </a:t>
                      </a:r>
                      <a:r>
                        <a:rPr lang="el-GR" sz="1600" b="0" dirty="0" err="1">
                          <a:effectLst/>
                        </a:rPr>
                        <a:t>Ψηφ</a:t>
                      </a:r>
                      <a:r>
                        <a:rPr lang="el-GR" sz="1600" b="0" dirty="0">
                          <a:effectLst/>
                        </a:rPr>
                        <a:t>. Διακυβέρνησης στο οποίο υπάγεται η ΓΓΠΣ </a:t>
                      </a:r>
                      <a:r>
                        <a:rPr lang="el-GR" sz="1600" b="0" dirty="0" smtClean="0">
                          <a:effectLst/>
                        </a:rPr>
                        <a:t>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012460"/>
              </p:ext>
            </p:extLst>
          </p:nvPr>
        </p:nvGraphicFramePr>
        <p:xfrm>
          <a:off x="539553" y="4835232"/>
          <a:ext cx="8208911" cy="1402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26364"/>
                <a:gridCol w="1317851"/>
                <a:gridCol w="2232248"/>
                <a:gridCol w="4032448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</a:t>
                      </a:r>
                      <a:r>
                        <a:rPr lang="el-GR" sz="1600" dirty="0">
                          <a:effectLst/>
                        </a:rPr>
                        <a:t>-8*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(++)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ΤΑΧΥΔΡΟΜΙΚΗ ΔΙΕΥΘΥΝΣΗ ΑΓΟΡΑΤΣΤΗ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επιχειρηματικών όρων που δίνουν πληροφορίες για τη ταχυδρομική διεύθυνση του Αγοραστή</a:t>
                      </a:r>
                      <a:r>
                        <a:rPr lang="el-GR" sz="1600" dirty="0">
                          <a:effectLst/>
                        </a:rPr>
                        <a:t>.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Επαρκή στοιχεία της διεύθυνσης πρέπει να συμπληρωθούν που να συμφωνούν με τις νομικές </a:t>
                      </a:r>
                      <a:r>
                        <a:rPr lang="el-GR" sz="1600" b="0" dirty="0" smtClean="0">
                          <a:effectLst/>
                        </a:rPr>
                        <a:t>απαιτήσεις,</a:t>
                      </a:r>
                      <a:r>
                        <a:rPr lang="el-GR" sz="1600" b="0" baseline="0" dirty="0" smtClean="0">
                          <a:effectLst/>
                        </a:rPr>
                        <a:t> με υποχρεωτικό το πεδίο </a:t>
                      </a:r>
                      <a:r>
                        <a:rPr lang="en-US" sz="1600" b="0" baseline="0" dirty="0" smtClean="0">
                          <a:effectLst/>
                        </a:rPr>
                        <a:t>BT-55 </a:t>
                      </a:r>
                      <a:r>
                        <a:rPr lang="el-GR" sz="1600" b="0" baseline="0" dirty="0" smtClean="0">
                          <a:effectLst/>
                        </a:rPr>
                        <a:t>κωδικός χώρας.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6300028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BG-8 </a:t>
            </a:r>
            <a:r>
              <a:rPr lang="el-GR" b="1" dirty="0" smtClean="0">
                <a:solidFill>
                  <a:srgbClr val="FF0000"/>
                </a:solidFill>
              </a:rPr>
              <a:t> απαραίτητο για την ΤΑΥΤΟΠΟΙΗΣΗ ΑΓΟΡΑΣΤΗ και την ΔΡΟΜΟΛΟΓΗΣΗ</a:t>
            </a:r>
            <a:endParaRPr lang="el-GR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293096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BT-</a:t>
            </a:r>
            <a:r>
              <a:rPr lang="el-GR" b="1" dirty="0" smtClean="0">
                <a:solidFill>
                  <a:srgbClr val="FF0000"/>
                </a:solidFill>
              </a:rPr>
              <a:t>49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l-GR" b="1" dirty="0" smtClean="0">
                <a:solidFill>
                  <a:srgbClr val="FF0000"/>
                </a:solidFill>
              </a:rPr>
              <a:t>απαραίτητο για την ΔΡΟΜΟΛΟΓΗΣΗ στο δίκτυο </a:t>
            </a:r>
            <a:r>
              <a:rPr lang="en-US" b="1" dirty="0" smtClean="0">
                <a:solidFill>
                  <a:srgbClr val="FF0000"/>
                </a:solidFill>
              </a:rPr>
              <a:t>PEPPOL </a:t>
            </a:r>
            <a:endParaRPr lang="el-G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6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 txBox="1">
            <a:spLocks/>
          </p:cNvSpPr>
          <p:nvPr/>
        </p:nvSpPr>
        <p:spPr>
          <a:xfrm>
            <a:off x="1691680" y="548680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781916"/>
              </p:ext>
            </p:extLst>
          </p:nvPr>
        </p:nvGraphicFramePr>
        <p:xfrm>
          <a:off x="539552" y="1628800"/>
          <a:ext cx="8136903" cy="16824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35184"/>
                <a:gridCol w="1223278"/>
                <a:gridCol w="2370102"/>
                <a:gridCol w="400833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BG-10 </a:t>
                      </a:r>
                      <a:r>
                        <a:rPr lang="el-GR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ΔΙΚΑΙΟΥΧΟΣ ΠΛΗΡΩΜΗΣ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επιχειρησιακών όρων που παρέχει πληροφορίες για τον Δικαιούχο πληρωμής, δηλ. τον ρόλο που λαμβάνει την πληρωμή.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err="1" smtClean="0">
                          <a:effectLst/>
                        </a:rPr>
                        <a:t>Ονομα</a:t>
                      </a:r>
                      <a:r>
                        <a:rPr lang="el-GR" sz="1600" b="0" dirty="0" smtClean="0">
                          <a:effectLst/>
                        </a:rPr>
                        <a:t>, αρ ΓΕΜΗ κλπ. </a:t>
                      </a: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Ο </a:t>
                      </a:r>
                      <a:r>
                        <a:rPr lang="el-GR" sz="1600" b="0" dirty="0">
                          <a:effectLst/>
                        </a:rPr>
                        <a:t>ρόλος του δικαιούχου πληρωμής μπορεί να εκπληρωθεί από</a:t>
                      </a: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άλλο μέρος εκτός του  Πωλητή (</a:t>
                      </a:r>
                      <a:r>
                        <a:rPr lang="en-US" sz="1600" b="0" dirty="0">
                          <a:effectLst/>
                        </a:rPr>
                        <a:t>BG</a:t>
                      </a:r>
                      <a:r>
                        <a:rPr lang="el-GR" sz="1600" b="0" dirty="0">
                          <a:effectLst/>
                        </a:rPr>
                        <a:t>-4).</a:t>
                      </a: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85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 txBox="1">
            <a:spLocks/>
          </p:cNvSpPr>
          <p:nvPr/>
        </p:nvSpPr>
        <p:spPr>
          <a:xfrm>
            <a:off x="1691680" y="548680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731609"/>
              </p:ext>
            </p:extLst>
          </p:nvPr>
        </p:nvGraphicFramePr>
        <p:xfrm>
          <a:off x="467545" y="1340768"/>
          <a:ext cx="8208912" cy="19629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06244"/>
                <a:gridCol w="1381987"/>
                <a:gridCol w="1656184"/>
                <a:gridCol w="4464497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</a:t>
                      </a:r>
                      <a:r>
                        <a:rPr lang="el-GR" sz="1600" dirty="0">
                          <a:effectLst/>
                        </a:rPr>
                        <a:t>-11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ΦΟΡΟΛΟΓΙΚΟΣ ΑΝΤΙΠΡΟΣΩΠΟΣ ΠΩΛΗΤΗ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Μια ομάδα επιχειρηματικών όρων που δίνουν πληροφορίες για τον  Φορολογικό Αντιπρόσωπο του Πωλητή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Σε περίπτωση που ο Πωλητής – Προμηθευτής του Ελληνικού Δημοσίου με έδρα </a:t>
                      </a:r>
                      <a:r>
                        <a:rPr lang="el-GR" sz="1600" b="0" u="sng" dirty="0">
                          <a:effectLst/>
                        </a:rPr>
                        <a:t>εκτός Ελλάδας </a:t>
                      </a:r>
                      <a:r>
                        <a:rPr lang="el-GR" sz="1600" b="0" dirty="0">
                          <a:effectLst/>
                        </a:rPr>
                        <a:t>έχει υποχρέωση ορισμού Φορολογικού Αντιπροσώπου, βάσει των ισχυουσών φορολογικών διατάξεων, συμπληρώνεται η  ομάδα πεδίων </a:t>
                      </a:r>
                      <a:r>
                        <a:rPr lang="en-US" sz="1600" b="0" dirty="0">
                          <a:effectLst/>
                        </a:rPr>
                        <a:t>BG</a:t>
                      </a:r>
                      <a:r>
                        <a:rPr lang="el-GR" sz="1600" b="0" dirty="0">
                          <a:effectLst/>
                        </a:rPr>
                        <a:t>-11 (</a:t>
                      </a:r>
                      <a:r>
                        <a:rPr lang="en-US" sz="1600" b="0" dirty="0">
                          <a:effectLst/>
                        </a:rPr>
                        <a:t>TAX REPRESENTATIVE</a:t>
                      </a:r>
                      <a:r>
                        <a:rPr lang="el-GR" sz="1600" b="0" dirty="0">
                          <a:effectLst/>
                        </a:rPr>
                        <a:t>) με τα στοιχεία του Φορολογικού </a:t>
                      </a:r>
                      <a:r>
                        <a:rPr lang="el-GR" sz="1600" b="0" dirty="0" smtClean="0">
                          <a:effectLst/>
                        </a:rPr>
                        <a:t>Αντιπροσώπου,</a:t>
                      </a:r>
                      <a:r>
                        <a:rPr lang="el-GR" sz="1600" b="0" baseline="0" dirty="0" smtClean="0">
                          <a:effectLst/>
                        </a:rPr>
                        <a:t>  όπως όνομα, ΑΦΜ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170136"/>
              </p:ext>
            </p:extLst>
          </p:nvPr>
        </p:nvGraphicFramePr>
        <p:xfrm>
          <a:off x="467545" y="3789040"/>
          <a:ext cx="8208911" cy="252374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06244"/>
                <a:gridCol w="1453995"/>
                <a:gridCol w="1584176"/>
                <a:gridCol w="4464496"/>
              </a:tblGrid>
              <a:tr h="777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BG-12*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(++)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ΤΑΧΥΔΡΟΜΙΚΗ ΔΙΕΥΘΥΝΣΗ ΦΟΡΟΛΟΓΙΚΟΥ ΑΝΤΙΠΡΟΣΩΠΟΥ ΠΩΛΗΤΗ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Μια ομάδα επιχειρηματικών όρων που δίνουν πληροφορίες για τη ταχυδρομική διεύθυνση του  Φορολογικού Αντιπροσώπου  του Πωλητή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Το όνομα / ταχυδρομική διεύθυνση του Φορολογικού Αντιπροσώπου του πωλητή θα αναφέρεται στο τιμολόγιο, εάν ο Πωλητής έχει έναν Φορολογικό Αντιπρόσωπο που  υποχρεούται να καταβάλει τον οφειλόμενο ΦΠΑ. Επαρκή στοιχεία της διεύθυνσης πρέπει να συμπληρωθούν που να συμφωνούν με τις νομικές απαιτήσεις</a:t>
                      </a:r>
                      <a:r>
                        <a:rPr lang="el-GR" sz="1600" b="0" dirty="0" smtClean="0">
                          <a:effectLst/>
                        </a:rPr>
                        <a:t>.</a:t>
                      </a:r>
                      <a:r>
                        <a:rPr lang="en-US" sz="1600" b="0" dirty="0" smtClean="0">
                          <a:effectLst/>
                        </a:rPr>
                        <a:t>  </a:t>
                      </a:r>
                      <a:endParaRPr lang="el-GR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</a:rPr>
                        <a:t>To BT-69 </a:t>
                      </a:r>
                      <a:r>
                        <a:rPr lang="el-GR" sz="1600" b="0" dirty="0" smtClean="0">
                          <a:effectLst/>
                        </a:rPr>
                        <a:t>ΚΩΔΙΚΟΣ ΧΩΡΑΣ είναι υποχρεωτικό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369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91412"/>
              </p:ext>
            </p:extLst>
          </p:nvPr>
        </p:nvGraphicFramePr>
        <p:xfrm>
          <a:off x="539552" y="1314456"/>
          <a:ext cx="7920879" cy="16824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2087"/>
                <a:gridCol w="1068715"/>
                <a:gridCol w="2099637"/>
                <a:gridCol w="3960440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BG-13*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ΠΛΗΡΟΦΟΡΙΕΣ ΠΑΡΑΔΟΣΗΣ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επιχειρηματικών όρων που δίνουν πληροφορίες για τη παράδοση προϊόντων, υπηρεσιών, έργου.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Καταχωρούνται πληροφορίες για την υπηρεσία (</a:t>
                      </a:r>
                      <a:r>
                        <a:rPr lang="el-GR" sz="1600" b="0" dirty="0" smtClean="0">
                          <a:effectLst/>
                        </a:rPr>
                        <a:t>Φορέας</a:t>
                      </a:r>
                      <a:r>
                        <a:rPr lang="en-US" sz="1600" b="0" baseline="0" dirty="0" smtClean="0">
                          <a:effectLst/>
                        </a:rPr>
                        <a:t> - </a:t>
                      </a:r>
                      <a:r>
                        <a:rPr lang="el-GR" sz="1600" b="0" dirty="0" smtClean="0">
                          <a:effectLst/>
                        </a:rPr>
                        <a:t>Αναθέτουσα </a:t>
                      </a:r>
                      <a:r>
                        <a:rPr lang="el-GR" sz="1600" b="0" dirty="0">
                          <a:effectLst/>
                        </a:rPr>
                        <a:t>Αρχή) που </a:t>
                      </a:r>
                      <a:r>
                        <a:rPr lang="el-GR" sz="1600" b="0" u="sng" dirty="0">
                          <a:effectLst/>
                        </a:rPr>
                        <a:t>παραλαμβάνει </a:t>
                      </a:r>
                      <a:r>
                        <a:rPr lang="el-GR" sz="1600" b="0" dirty="0">
                          <a:effectLst/>
                        </a:rPr>
                        <a:t>τα </a:t>
                      </a:r>
                      <a:r>
                        <a:rPr lang="el-GR" sz="1600" b="0" dirty="0" smtClean="0">
                          <a:effectLst/>
                        </a:rPr>
                        <a:t>αγαθά/υπηρεσίες</a:t>
                      </a:r>
                      <a:r>
                        <a:rPr lang="el-GR" sz="1600" b="0" dirty="0">
                          <a:effectLst/>
                        </a:rPr>
                        <a:t>, .</a:t>
                      </a:r>
                      <a:r>
                        <a:rPr lang="el-GR" sz="1600" b="0" dirty="0" err="1">
                          <a:effectLst/>
                        </a:rPr>
                        <a:t>οπως</a:t>
                      </a:r>
                      <a:r>
                        <a:rPr lang="el-GR" sz="1600" b="0" dirty="0">
                          <a:effectLst/>
                        </a:rPr>
                        <a:t> Ονομασία, Ημερομηνία Παράδοσης , διεύθυνση </a:t>
                      </a:r>
                      <a:r>
                        <a:rPr lang="el-GR" sz="1600" b="0" dirty="0" err="1">
                          <a:effectLst/>
                        </a:rPr>
                        <a:t>κ.λ.π</a:t>
                      </a:r>
                      <a:r>
                        <a:rPr lang="el-GR" sz="1600" b="0" dirty="0">
                          <a:effectLst/>
                        </a:rPr>
                        <a:t>.  Η συμπλήρωση της ομάδα πεδίων </a:t>
                      </a:r>
                      <a:r>
                        <a:rPr lang="en-US" sz="1600" b="0" dirty="0">
                          <a:effectLst/>
                        </a:rPr>
                        <a:t>BG</a:t>
                      </a:r>
                      <a:r>
                        <a:rPr lang="el-GR" sz="1600" b="0" dirty="0">
                          <a:effectLst/>
                        </a:rPr>
                        <a:t>-13 είναι υποχρεωτική</a:t>
                      </a:r>
                      <a:r>
                        <a:rPr lang="el-GR" sz="1600" b="0" dirty="0" smtClean="0">
                          <a:effectLst/>
                        </a:rPr>
                        <a:t>. 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849907"/>
              </p:ext>
            </p:extLst>
          </p:nvPr>
        </p:nvGraphicFramePr>
        <p:xfrm>
          <a:off x="539552" y="3356992"/>
          <a:ext cx="7920880" cy="252374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2088"/>
                <a:gridCol w="1140723"/>
                <a:gridCol w="2027629"/>
                <a:gridCol w="3960440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BG-15*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(++)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ΔΙΕΥΘΥΝΣΗ ΠΑΡΑΛΑΜΒΑΝΟΝΤΟΣ ΜΕΡΟΥΣ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επιχειρηματικών όρων που δίνουν πληροφορίες για τη ταχυδρομική διεύθυνση του  </a:t>
                      </a:r>
                      <a:r>
                        <a:rPr lang="el-GR" sz="1600" b="0" dirty="0" err="1">
                          <a:effectLst/>
                        </a:rPr>
                        <a:t>Παραλαμβάνοντος</a:t>
                      </a:r>
                      <a:r>
                        <a:rPr lang="el-GR" sz="1600" b="0" dirty="0">
                          <a:effectLst/>
                        </a:rPr>
                        <a:t> Μέρους, όπου αγαθά και υπηρεσίες παραδίδονται.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Επαρκή στοιχεία της διεύθυνσης πρέπει να </a:t>
                      </a:r>
                      <a:r>
                        <a:rPr lang="el-GR" sz="1600" b="0" dirty="0" smtClean="0">
                          <a:effectLst/>
                        </a:rPr>
                        <a:t>συμπληρωθούν</a:t>
                      </a:r>
                      <a:r>
                        <a:rPr lang="el-GR" sz="1600" b="0" baseline="0" dirty="0" smtClean="0">
                          <a:effectLst/>
                        </a:rPr>
                        <a:t>  π</a:t>
                      </a:r>
                      <a:r>
                        <a:rPr lang="el-GR" sz="1600" b="0" dirty="0" smtClean="0">
                          <a:effectLst/>
                        </a:rPr>
                        <a:t>ου </a:t>
                      </a:r>
                      <a:r>
                        <a:rPr lang="el-GR" sz="1600" b="0" dirty="0">
                          <a:effectLst/>
                        </a:rPr>
                        <a:t>να συμμορφώνονται με τις νομικές απαιτήσεις.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Τίτλος 1"/>
          <p:cNvSpPr txBox="1">
            <a:spLocks/>
          </p:cNvSpPr>
          <p:nvPr/>
        </p:nvSpPr>
        <p:spPr>
          <a:xfrm>
            <a:off x="1691680" y="548680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6309320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BG-13, BG-15</a:t>
            </a:r>
            <a:r>
              <a:rPr lang="el-GR" b="1" dirty="0" smtClean="0">
                <a:solidFill>
                  <a:srgbClr val="FF0000"/>
                </a:solidFill>
              </a:rPr>
              <a:t> απαραίτητα για </a:t>
            </a:r>
            <a:r>
              <a:rPr lang="el-GR" b="1" dirty="0">
                <a:solidFill>
                  <a:srgbClr val="FF0000"/>
                </a:solidFill>
              </a:rPr>
              <a:t>την ΤΑΥΤΟΠΟΙΗΣΗ </a:t>
            </a:r>
            <a:r>
              <a:rPr lang="el-GR" b="1" dirty="0" smtClean="0">
                <a:solidFill>
                  <a:srgbClr val="FF0000"/>
                </a:solidFill>
              </a:rPr>
              <a:t>ΑΓΟΡΑΣΤΗ και την  ΔΡΟΜΟΛΟΓΗΣΗ</a:t>
            </a:r>
            <a:endParaRPr lang="el-G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56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673238"/>
              </p:ext>
            </p:extLst>
          </p:nvPr>
        </p:nvGraphicFramePr>
        <p:xfrm>
          <a:off x="611560" y="1556792"/>
          <a:ext cx="8352928" cy="16824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76063"/>
                <a:gridCol w="1368152"/>
                <a:gridCol w="2232248"/>
                <a:gridCol w="4176465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BG-20</a:t>
                      </a:r>
                      <a:endParaRPr lang="el-GR" sz="16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ΣΥΝΟΛΙΚΗ ΠΑΡΑΚΡΑΤΗΣΗ</a:t>
                      </a:r>
                      <a:r>
                        <a:rPr lang="en-US" sz="1600" dirty="0">
                          <a:effectLst/>
                        </a:rPr>
                        <a:t> (allowance) </a:t>
                      </a:r>
                      <a:r>
                        <a:rPr lang="el-GR" sz="1600" dirty="0">
                          <a:effectLst/>
                        </a:rPr>
                        <a:t>ΠΑΡΑΣΤΑΣΤΙΚΟΥ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επιχειρηματικών όρων που δίνουν πληροφορίες σχετικές με την παρακράτηση σε επίπεδο παραστατικού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Πληροφορίες </a:t>
                      </a:r>
                      <a:r>
                        <a:rPr lang="el-GR" sz="1600" b="0" dirty="0" smtClean="0">
                          <a:effectLst/>
                        </a:rPr>
                        <a:t> </a:t>
                      </a:r>
                      <a:r>
                        <a:rPr lang="en-US" sz="1600" b="1" dirty="0" smtClean="0">
                          <a:effectLst/>
                        </a:rPr>
                        <a:t>(</a:t>
                      </a:r>
                      <a:r>
                        <a:rPr lang="el-GR" sz="1600" b="1" dirty="0" smtClean="0">
                          <a:effectLst/>
                        </a:rPr>
                        <a:t> ποσό,</a:t>
                      </a:r>
                      <a:r>
                        <a:rPr lang="el-GR" sz="1600" b="1" baseline="0" dirty="0" smtClean="0">
                          <a:effectLst/>
                        </a:rPr>
                        <a:t> ποσό βάσης, %, κωδ. ΦΠΑ </a:t>
                      </a:r>
                      <a:r>
                        <a:rPr lang="el-GR" sz="1600" b="1" baseline="0" dirty="0" err="1" smtClean="0">
                          <a:effectLst/>
                        </a:rPr>
                        <a:t>παρακρατ</a:t>
                      </a:r>
                      <a:r>
                        <a:rPr lang="el-GR" sz="1600" b="1" baseline="0" dirty="0" smtClean="0">
                          <a:effectLst/>
                        </a:rPr>
                        <a:t>, συντελεστής ΦΠΑ, αιτία, κλπ) </a:t>
                      </a:r>
                      <a:r>
                        <a:rPr lang="el-GR" sz="1600" b="0" dirty="0" smtClean="0">
                          <a:effectLst/>
                        </a:rPr>
                        <a:t>σχετικές </a:t>
                      </a:r>
                      <a:r>
                        <a:rPr lang="el-GR" sz="1600" b="0" dirty="0">
                          <a:effectLst/>
                        </a:rPr>
                        <a:t>με  παρακρατήσεις φόρων και κρατήσεις υπέρ τρίτων </a:t>
                      </a:r>
                      <a:r>
                        <a:rPr lang="el-GR" sz="1600" b="0" dirty="0" smtClean="0">
                          <a:effectLst/>
                        </a:rPr>
                        <a:t>Τιμολογίου</a:t>
                      </a:r>
                      <a:r>
                        <a:rPr lang="en-US" sz="1600" b="0" dirty="0" smtClean="0">
                          <a:effectLst/>
                        </a:rPr>
                        <a:t>,</a:t>
                      </a:r>
                      <a:r>
                        <a:rPr lang="en-US" sz="1600" b="0" baseline="0" dirty="0" smtClean="0">
                          <a:effectLst/>
                        </a:rPr>
                        <a:t> </a:t>
                      </a:r>
                      <a:r>
                        <a:rPr lang="el-GR" sz="1600" b="0" baseline="0" dirty="0" smtClean="0">
                          <a:effectLst/>
                        </a:rPr>
                        <a:t>, </a:t>
                      </a:r>
                      <a:r>
                        <a:rPr lang="el-GR" sz="1600" b="0" baseline="0" dirty="0" err="1" smtClean="0">
                          <a:effectLst/>
                        </a:rPr>
                        <a:t>π.χ</a:t>
                      </a:r>
                      <a:r>
                        <a:rPr lang="el-GR" sz="1600" b="0" baseline="0" dirty="0" smtClean="0">
                          <a:effectLst/>
                        </a:rPr>
                        <a:t> εισφορά ΕΑΔΗΣΥ.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322452"/>
              </p:ext>
            </p:extLst>
          </p:nvPr>
        </p:nvGraphicFramePr>
        <p:xfrm>
          <a:off x="611560" y="3861048"/>
          <a:ext cx="8352928" cy="22433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76064"/>
                <a:gridCol w="1368152"/>
                <a:gridCol w="2304256"/>
                <a:gridCol w="4104456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BG-21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ΣΥΝΟΛΙΚΕΣ ΧΡΕΩΣΕΙΣ (</a:t>
                      </a:r>
                      <a:r>
                        <a:rPr lang="en-US" sz="1600" dirty="0">
                          <a:effectLst/>
                        </a:rPr>
                        <a:t>charges) </a:t>
                      </a:r>
                      <a:r>
                        <a:rPr lang="el-GR" sz="1600" dirty="0">
                          <a:effectLst/>
                        </a:rPr>
                        <a:t>ΠΑΡΑΣΤΑΤΙΚΟΥ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επιχειρηματικών όρων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που παρέχουν πληροφορίες σχετικά με επιβαρύνσεις  και φόρους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εκτός του ΦΠΑ, εφαρμόσιμων  στο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Τιμολόγιο στο σύνολό του</a:t>
                      </a:r>
                      <a:r>
                        <a:rPr lang="el-GR" sz="1600" dirty="0">
                          <a:effectLst/>
                        </a:rPr>
                        <a:t>.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Οι λοιποί φόροι, τα τέλη και τα τέλη χαρτοσήμου (εκτός ΦΠΑ) που προσαυξάνουν την αξία του Ηλεκτρονικού Τιμολογίου και υπολογίζονται σε επίπεδο παραστατικού </a:t>
                      </a:r>
                      <a:r>
                        <a:rPr lang="el-GR" sz="1600" b="0" dirty="0" smtClean="0">
                          <a:effectLst/>
                        </a:rPr>
                        <a:t>(συμπληρώνονται </a:t>
                      </a:r>
                      <a:r>
                        <a:rPr lang="el-GR" sz="1600" b="0" dirty="0">
                          <a:effectLst/>
                        </a:rPr>
                        <a:t>στην ομάδα πεδίων BG-21 </a:t>
                      </a:r>
                      <a:r>
                        <a:rPr lang="el-GR" sz="1600" b="0" dirty="0" smtClean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Καθαρό</a:t>
                      </a:r>
                      <a:r>
                        <a:rPr lang="el-GR" sz="16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ποσό, ποσό βάσης, %, κωδ. ΦΠΑ </a:t>
                      </a:r>
                      <a:r>
                        <a:rPr lang="el-GR" sz="1600" b="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επιβαρ</a:t>
                      </a:r>
                      <a:r>
                        <a:rPr lang="el-GR" sz="16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συντελεστή ΦΠΑ, Αιτία, </a:t>
                      </a:r>
                      <a:r>
                        <a:rPr lang="el-GR" sz="1600" b="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κ.λ.π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Τίτλος 1"/>
          <p:cNvSpPr txBox="1">
            <a:spLocks/>
          </p:cNvSpPr>
          <p:nvPr/>
        </p:nvSpPr>
        <p:spPr>
          <a:xfrm>
            <a:off x="1691680" y="404664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 smtClean="0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l-GR" sz="22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l-GR" sz="2200" dirty="0" err="1" smtClean="0">
                <a:solidFill>
                  <a:schemeClr val="tx2">
                    <a:lumMod val="75000"/>
                  </a:schemeClr>
                </a:solidFill>
              </a:rPr>
              <a:t>συνεχ</a:t>
            </a:r>
            <a:r>
              <a:rPr lang="el-GR" sz="22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57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387933"/>
              </p:ext>
            </p:extLst>
          </p:nvPr>
        </p:nvGraphicFramePr>
        <p:xfrm>
          <a:off x="395536" y="1556792"/>
          <a:ext cx="8424936" cy="19629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2088"/>
                <a:gridCol w="864096"/>
                <a:gridCol w="1728192"/>
                <a:gridCol w="5040560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BG-22*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(+)</a:t>
                      </a:r>
                      <a:endParaRPr lang="el-GR" sz="16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l-GR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l-GR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Wingdings" panose="05000000000000000000" pitchFamily="2" charset="2"/>
                        </a:rPr>
                        <a:t>  1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ΣΥΝΟΛΑ  ΠΑΡΑΣΤΑΤΙΚΟΥ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επιχειρησιακών όρων που παρέχει τα χρηματικά σύνολα για το Τιμολόγιο.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Άθροισμα του καθαρού ποσού γραμμών του τιμολογίου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Άθροισμα παρακρατήσεων σε επίπεδο εγγράφου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Άθροισμα επιβαρύνσεων σε επίπεδο εγγράφου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Συνολικό ποσό τιμολογίου χωρίς ΦΠΑ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Συνολικό ποσό ΦΠΑ παραστατικού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Συνολικό ποσό τιμολογίου με ΦΠΑ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Τίτλος 1"/>
          <p:cNvSpPr txBox="1">
            <a:spLocks/>
          </p:cNvSpPr>
          <p:nvPr/>
        </p:nvSpPr>
        <p:spPr>
          <a:xfrm>
            <a:off x="1691680" y="476672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315253"/>
              </p:ext>
            </p:extLst>
          </p:nvPr>
        </p:nvGraphicFramePr>
        <p:xfrm>
          <a:off x="395536" y="3789040"/>
          <a:ext cx="8424936" cy="252374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2088"/>
                <a:gridCol w="864096"/>
                <a:gridCol w="1728192"/>
                <a:gridCol w="5040560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BG-23*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(+)</a:t>
                      </a:r>
                      <a:endParaRPr lang="el-GR" sz="16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l-GR" sz="160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Wingdings" panose="05000000000000000000" pitchFamily="2" charset="2"/>
                        </a:rPr>
                        <a:t>  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Wingdings" panose="05000000000000000000" pitchFamily="2" charset="2"/>
                        </a:rPr>
                        <a:t>n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ΑΝΑΛΥΣΗ ΦΠΑ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επιχειρησιακών όρων που παρέχει πληροφορίες για την ανάλυση του ΦΠΑ σε διάφορες κατηγορίες, συντελεστές και αιτίες απαλλαγής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</a:rPr>
                        <a:t>Συνολικό ποσό  υποκείμενο σε συγκεκριμένη  κατηγορία ΦΠΑ</a:t>
                      </a:r>
                      <a:endParaRPr lang="en-US" sz="1600" b="0" dirty="0" smtClean="0">
                        <a:effectLst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Ποσό φόρου κατηγορίας ΦΠΑ 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Κωδικός κατηγορίας ΦΠΑ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Ποσοστό κατηγορίας ΦΠΑ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Κείμενο αιτίας απαλλαγής από ΦΠΑ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Κωδικός αιτίας απαλλαγής από ΦΠΑ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610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5252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Τα </a:t>
            </a:r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Ηλεκτρονικά Τιμολόγια </a:t>
            </a: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(Η.Τ)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αφορούν </a:t>
            </a: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B2G ηλεκτρονικές συναλλαγές, στο πλαίσιο </a:t>
            </a:r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Δημόσιων </a:t>
            </a: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Συμβάσεων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με το Ελληνικό Δημόσιο.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Εκδίδονται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από </a:t>
            </a:r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ERP </a:t>
            </a: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πληροφοριακά συστήματα Π</a:t>
            </a:r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ρομηθευτών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του Ελληνικού Δημοσίου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(με έδρα εντός ή και εκτός Ελλάδος) και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προωθούνται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με ασφάλεια στις </a:t>
            </a: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Αναθέτουσες </a:t>
            </a:r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Αρχές,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προς εκκαθάριση και </a:t>
            </a:r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πληρωμή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, 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μέσω του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δικτύου </a:t>
            </a: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PEPPOL </a:t>
            </a:r>
            <a:r>
              <a:rPr lang="el-GR" sz="2000" b="1" dirty="0" err="1">
                <a:solidFill>
                  <a:schemeClr val="tx2">
                    <a:lumMod val="75000"/>
                  </a:schemeClr>
                </a:solidFill>
              </a:rPr>
              <a:t>eDelivery</a:t>
            </a: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l-GR" sz="2000" b="1" dirty="0" err="1">
                <a:solidFill>
                  <a:schemeClr val="tx2">
                    <a:lumMod val="75000"/>
                  </a:schemeClr>
                </a:solidFill>
              </a:rPr>
              <a:t>network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, το οποίο έχει στο πυρήνα του το </a:t>
            </a:r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Δημόσιο Διαδίκτυο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(Internet). </a:t>
            </a:r>
            <a:endParaRPr lang="el-G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l-G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Η Παρουσίαση αυτή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απευθύνεται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κυρίως σε </a:t>
            </a: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καταναλωτές Η.Τ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(Αναθέτουσες Αρχές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).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Α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φορά στις </a:t>
            </a: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προδιαγραφές δεδομένων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γνωστές ως </a:t>
            </a:r>
            <a:r>
              <a:rPr lang="el-GR" sz="2200" b="1" dirty="0" err="1">
                <a:solidFill>
                  <a:schemeClr val="tx2">
                    <a:lumMod val="75000"/>
                  </a:schemeClr>
                </a:solidFill>
              </a:rPr>
              <a:t>Μορφότυπος</a:t>
            </a:r>
            <a:r>
              <a:rPr lang="el-GR" sz="2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</a:rPr>
              <a:t>PEPPOL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(Core Invoice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Model)</a:t>
            </a:r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απαραίτητων για τη </a:t>
            </a:r>
            <a:r>
              <a:rPr lang="el-GR" sz="2000" u="sng" dirty="0" smtClean="0">
                <a:solidFill>
                  <a:schemeClr val="tx2">
                    <a:lumMod val="75000"/>
                  </a:schemeClr>
                </a:solidFill>
              </a:rPr>
              <a:t>συμπλήρωση</a:t>
            </a:r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l-GR" sz="2000" u="sng" dirty="0" smtClean="0">
                <a:solidFill>
                  <a:schemeClr val="tx2">
                    <a:lumMod val="75000"/>
                  </a:schemeClr>
                </a:solidFill>
              </a:rPr>
              <a:t>διακίνηση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 και </a:t>
            </a:r>
            <a:r>
              <a:rPr lang="el-GR" sz="2000" u="sng" dirty="0" smtClean="0">
                <a:solidFill>
                  <a:schemeClr val="tx2">
                    <a:lumMod val="75000"/>
                  </a:schemeClr>
                </a:solidFill>
              </a:rPr>
              <a:t>διαχείριση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 Η.Τ, </a:t>
            </a:r>
            <a:endParaRPr lang="el-GR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63688" y="706686"/>
            <a:ext cx="5184576" cy="562074"/>
          </a:xfrm>
        </p:spPr>
        <p:txBody>
          <a:bodyPr>
            <a:noAutofit/>
          </a:bodyPr>
          <a:lstStyle/>
          <a:p>
            <a:r>
              <a:rPr lang="el-GR" sz="3000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1. ΜΟΡΦΟΤΥΠΟΣ </a:t>
            </a:r>
            <a:r>
              <a:rPr lang="en-US" sz="30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PEPPOL</a:t>
            </a:r>
            <a:endParaRPr lang="el-GR" sz="3000" b="1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702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616921"/>
              </p:ext>
            </p:extLst>
          </p:nvPr>
        </p:nvGraphicFramePr>
        <p:xfrm>
          <a:off x="323529" y="908720"/>
          <a:ext cx="8424935" cy="476707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2087"/>
                <a:gridCol w="792088"/>
                <a:gridCol w="1080120"/>
                <a:gridCol w="5760640"/>
              </a:tblGrid>
              <a:tr h="1420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BG-24*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(+)</a:t>
                      </a:r>
                      <a:endParaRPr lang="el-GR" sz="16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 </a:t>
                      </a:r>
                      <a:r>
                        <a:rPr lang="el-GR" sz="1600" dirty="0" err="1" smtClean="0">
                          <a:effectLst/>
                          <a:latin typeface="+mn-lt"/>
                          <a:ea typeface="Calibri"/>
                          <a:cs typeface="Times New Roman"/>
                          <a:sym typeface="Wingdings"/>
                        </a:rPr>
                        <a:t></a:t>
                      </a:r>
                      <a:r>
                        <a:rPr lang="el-GR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</a:t>
                      </a:r>
                      <a:endParaRPr lang="el-GR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ΠΡΟΣΘΕΤΑ ΥΠΟΣΤΗΡΙΚΤΙΚΑ ΕΓΓΡΑΦΑ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επιχειρησιακών όρων που παρέχει πληροφορίες για τα πρόσθετα υποστηρικτικά έγγραφα τα οποία δίνουν αποδεικτικά στοιχεία για τους ισχυρισμούς στο Τιμολόγιο.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Τα πρόσθετα </a:t>
                      </a:r>
                      <a:r>
                        <a:rPr lang="el-GR" sz="1600" b="1" dirty="0">
                          <a:effectLst/>
                        </a:rPr>
                        <a:t>δικαιολογητικά</a:t>
                      </a:r>
                      <a:r>
                        <a:rPr lang="el-GR" sz="1600" b="0" dirty="0">
                          <a:effectLst/>
                        </a:rPr>
                        <a:t> μπορούν να χρησιμοποιηθούν για παραπομπές σε 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(1)  στον </a:t>
                      </a:r>
                      <a:r>
                        <a:rPr lang="el-GR" sz="1600" b="0" u="sng" dirty="0">
                          <a:effectLst/>
                        </a:rPr>
                        <a:t>αριθμό Μ.ΑΡ.Κ </a:t>
                      </a:r>
                      <a:r>
                        <a:rPr lang="el-GR" sz="1600" b="0" dirty="0">
                          <a:effectLst/>
                        </a:rPr>
                        <a:t>που επιστρέφεται από την εφαρμογή </a:t>
                      </a:r>
                      <a:r>
                        <a:rPr lang="el-GR" sz="1600" b="0" dirty="0" smtClean="0">
                          <a:effectLst/>
                        </a:rPr>
                        <a:t>“</a:t>
                      </a:r>
                      <a:r>
                        <a:rPr lang="el-GR" sz="1600" b="0" dirty="0" err="1">
                          <a:effectLst/>
                        </a:rPr>
                        <a:t>myData</a:t>
                      </a:r>
                      <a:r>
                        <a:rPr lang="el-GR" sz="1600" b="0" dirty="0">
                          <a:effectLst/>
                        </a:rPr>
                        <a:t>” της Α.Α.Δ.Ε. που πιστοποιεί την εγκυρότητα  του ηλεκτρονικού τιμολογίου μέσω διαδικτυακής υπηρεσίας που επικαλείται ο πιστοποιημένος  </a:t>
                      </a:r>
                      <a:r>
                        <a:rPr lang="el-GR" sz="1600" b="0" dirty="0" err="1" smtClean="0">
                          <a:effectLst/>
                        </a:rPr>
                        <a:t>Πάροχος</a:t>
                      </a:r>
                      <a:r>
                        <a:rPr lang="en-US" sz="1600" b="0" dirty="0" smtClean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(2</a:t>
                      </a:r>
                      <a:r>
                        <a:rPr lang="el-GR" sz="1600" b="0" dirty="0">
                          <a:effectLst/>
                        </a:rPr>
                        <a:t>) σε μια </a:t>
                      </a:r>
                      <a:r>
                        <a:rPr lang="el-GR" sz="1600" b="0" u="sng" dirty="0">
                          <a:effectLst/>
                        </a:rPr>
                        <a:t>Συμβολοσειρά </a:t>
                      </a:r>
                      <a:r>
                        <a:rPr lang="el-GR" sz="1600" b="0" u="sng" dirty="0" err="1">
                          <a:effectLst/>
                        </a:rPr>
                        <a:t>Αυθεντικοποίησης</a:t>
                      </a:r>
                      <a:r>
                        <a:rPr lang="el-GR" sz="1600" b="0" u="sng" dirty="0">
                          <a:effectLst/>
                        </a:rPr>
                        <a:t> </a:t>
                      </a:r>
                      <a:r>
                        <a:rPr lang="el-GR" sz="1600" b="0" dirty="0">
                          <a:effectLst/>
                        </a:rPr>
                        <a:t>έγγραφου της ΑΑΔΕ </a:t>
                      </a:r>
                      <a:endParaRPr lang="en-US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(</a:t>
                      </a:r>
                      <a:r>
                        <a:rPr lang="el-GR" sz="1600" b="0" dirty="0">
                          <a:effectLst/>
                        </a:rPr>
                        <a:t>3) στην </a:t>
                      </a:r>
                      <a:r>
                        <a:rPr lang="el-GR" sz="1600" b="0" u="sng" dirty="0">
                          <a:effectLst/>
                        </a:rPr>
                        <a:t>Ηλεκτρονική </a:t>
                      </a:r>
                      <a:r>
                        <a:rPr lang="el-GR" sz="1600" b="0" u="none" dirty="0">
                          <a:effectLst/>
                        </a:rPr>
                        <a:t>διεύθυνση του </a:t>
                      </a:r>
                      <a:r>
                        <a:rPr lang="el-GR" sz="1600" b="0" u="none" dirty="0" err="1">
                          <a:effectLst/>
                        </a:rPr>
                        <a:t>ιστοτόπου</a:t>
                      </a:r>
                      <a:r>
                        <a:rPr lang="el-GR" sz="1600" b="0" u="none" dirty="0">
                          <a:effectLst/>
                        </a:rPr>
                        <a:t> </a:t>
                      </a:r>
                      <a:r>
                        <a:rPr lang="en-US" sz="1600" b="0" dirty="0" smtClean="0">
                          <a:effectLst/>
                        </a:rPr>
                        <a:t> </a:t>
                      </a:r>
                      <a:r>
                        <a:rPr lang="el-GR" sz="1600" b="0" dirty="0" smtClean="0">
                          <a:effectLst/>
                        </a:rPr>
                        <a:t>του </a:t>
                      </a:r>
                      <a:r>
                        <a:rPr lang="el-GR" sz="1600" b="0" dirty="0" err="1">
                          <a:effectLst/>
                        </a:rPr>
                        <a:t>παρόχου</a:t>
                      </a:r>
                      <a:r>
                        <a:rPr lang="el-GR" sz="1600" b="0" dirty="0">
                          <a:effectLst/>
                        </a:rPr>
                        <a:t> Ηλεκτρονικής Έκδοσης Στοιχείων για τον </a:t>
                      </a:r>
                      <a:r>
                        <a:rPr lang="el-GR" sz="1600" b="0" u="sng" dirty="0">
                          <a:effectLst/>
                        </a:rPr>
                        <a:t>εντοπισμό </a:t>
                      </a:r>
                      <a:r>
                        <a:rPr lang="el-GR" sz="1600" b="0" u="sng" dirty="0" smtClean="0">
                          <a:effectLst/>
                        </a:rPr>
                        <a:t>του</a:t>
                      </a:r>
                      <a:r>
                        <a:rPr lang="en-US" sz="1600" b="0" u="sng" dirty="0" smtClean="0">
                          <a:effectLst/>
                        </a:rPr>
                        <a:t> </a:t>
                      </a:r>
                      <a:r>
                        <a:rPr lang="el-GR" sz="1600" b="0" u="sng" dirty="0" smtClean="0">
                          <a:effectLst/>
                        </a:rPr>
                        <a:t> </a:t>
                      </a:r>
                      <a:r>
                        <a:rPr lang="en-US" sz="1600" b="0" u="sng" dirty="0" smtClean="0">
                          <a:effectLst/>
                        </a:rPr>
                        <a:t>H.T</a:t>
                      </a:r>
                      <a:r>
                        <a:rPr lang="el-GR" sz="1600" b="0" u="sng" dirty="0" smtClean="0">
                          <a:effectLst/>
                        </a:rPr>
                        <a:t>. </a:t>
                      </a:r>
                      <a:endParaRPr lang="en-US" sz="1600" b="0" u="sng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b="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(4) σε ένα </a:t>
                      </a:r>
                      <a:r>
                        <a:rPr lang="el-GR" sz="1600" b="0" u="sng" dirty="0">
                          <a:effectLst/>
                        </a:rPr>
                        <a:t>εξωτερικό Έγγραφο </a:t>
                      </a:r>
                      <a:r>
                        <a:rPr lang="el-GR" sz="1600" b="0" dirty="0">
                          <a:effectLst/>
                        </a:rPr>
                        <a:t>(αναφέρεται από ένα URL) ή ως ενσωματωμένο έγγραφο (</a:t>
                      </a:r>
                      <a:r>
                        <a:rPr lang="el-GR" sz="1600" b="0" dirty="0" err="1">
                          <a:effectLst/>
                        </a:rPr>
                        <a:t>π.χ</a:t>
                      </a:r>
                      <a:r>
                        <a:rPr lang="el-GR" sz="1600" b="0" dirty="0">
                          <a:effectLst/>
                        </a:rPr>
                        <a:t>  </a:t>
                      </a:r>
                      <a:r>
                        <a:rPr lang="el-GR" sz="1600" b="0" dirty="0" err="1">
                          <a:effectLst/>
                        </a:rPr>
                        <a:t>pdf</a:t>
                      </a:r>
                      <a:r>
                        <a:rPr lang="el-GR" sz="1600" b="0" dirty="0">
                          <a:effectLst/>
                        </a:rPr>
                        <a:t>). </a:t>
                      </a:r>
                      <a:endParaRPr lang="en-US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(</a:t>
                      </a:r>
                      <a:r>
                        <a:rPr lang="el-GR" sz="1600" b="0" dirty="0">
                          <a:effectLst/>
                        </a:rPr>
                        <a:t>5) σε επί πλέον του ενός </a:t>
                      </a:r>
                      <a:r>
                        <a:rPr lang="el-GR" sz="1600" b="0" u="sng" dirty="0">
                          <a:effectLst/>
                        </a:rPr>
                        <a:t>Δελτία Αποστολής (ΔΑ)</a:t>
                      </a:r>
                      <a:r>
                        <a:rPr lang="el-GR" sz="1600" b="0" dirty="0">
                          <a:effectLst/>
                        </a:rPr>
                        <a:t>, με το πρώτο ΔΑ να καταχωρείται στο πεδίο </a:t>
                      </a:r>
                      <a:r>
                        <a:rPr lang="en-US" sz="1600" b="0" dirty="0">
                          <a:effectLst/>
                        </a:rPr>
                        <a:t>BT</a:t>
                      </a:r>
                      <a:r>
                        <a:rPr lang="el-GR" sz="1600" b="0" dirty="0">
                          <a:effectLst/>
                        </a:rPr>
                        <a:t>-16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Τίτλος 1"/>
          <p:cNvSpPr txBox="1">
            <a:spLocks/>
          </p:cNvSpPr>
          <p:nvPr/>
        </p:nvSpPr>
        <p:spPr>
          <a:xfrm>
            <a:off x="1691680" y="332656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623731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BG-24 </a:t>
            </a:r>
            <a:r>
              <a:rPr lang="el-GR" b="1" dirty="0" smtClean="0">
                <a:solidFill>
                  <a:srgbClr val="FF0000"/>
                </a:solidFill>
              </a:rPr>
              <a:t>Απαραίτητα για την ΤΑΥΤΟΠΟΙΗΣΗ (Μ.ΑΡ.Κ) &amp; τυχόν επί </a:t>
            </a:r>
            <a:r>
              <a:rPr lang="el-GR" b="1" dirty="0">
                <a:solidFill>
                  <a:srgbClr val="FF0000"/>
                </a:solidFill>
              </a:rPr>
              <a:t>πλέον </a:t>
            </a:r>
            <a:r>
              <a:rPr lang="el-GR" b="1" dirty="0" smtClean="0">
                <a:solidFill>
                  <a:srgbClr val="FF0000"/>
                </a:solidFill>
              </a:rPr>
              <a:t>πληροφορία</a:t>
            </a:r>
            <a:endParaRPr lang="el-G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56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/>
          <p:cNvSpPr txBox="1">
            <a:spLocks/>
          </p:cNvSpPr>
          <p:nvPr/>
        </p:nvSpPr>
        <p:spPr>
          <a:xfrm>
            <a:off x="1691680" y="332656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6" name="Πίνακας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192688"/>
              </p:ext>
            </p:extLst>
          </p:nvPr>
        </p:nvGraphicFramePr>
        <p:xfrm>
          <a:off x="467545" y="1340768"/>
          <a:ext cx="8208911" cy="36660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20079"/>
                <a:gridCol w="936104"/>
                <a:gridCol w="1080120"/>
                <a:gridCol w="5472608"/>
              </a:tblGrid>
              <a:tr h="116967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BT-122*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(++)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Στοιχείο αναφοράς υποστηρικτικού εγγράφου / κειμένου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Ένα αναγνωριστικό του υποστηρικτικού εγγράφου / κειμέ</a:t>
                      </a:r>
                      <a:r>
                        <a:rPr lang="el-GR" sz="1600" b="1" dirty="0">
                          <a:effectLst/>
                        </a:rPr>
                        <a:t>νου</a:t>
                      </a:r>
                      <a:r>
                        <a:rPr lang="el-GR" sz="1600" dirty="0">
                          <a:effectLst/>
                        </a:rPr>
                        <a:t>.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H </a:t>
                      </a:r>
                      <a:r>
                        <a:rPr lang="el-GR" sz="1600" b="1" u="sng" dirty="0">
                          <a:effectLst/>
                        </a:rPr>
                        <a:t>τιμή </a:t>
                      </a:r>
                      <a:r>
                        <a:rPr lang="el-GR" sz="1600" b="0" u="sng" dirty="0">
                          <a:effectLst/>
                        </a:rPr>
                        <a:t>του Μοναδικού </a:t>
                      </a:r>
                      <a:r>
                        <a:rPr lang="el-GR" sz="1600" b="0" u="sng" dirty="0" smtClean="0">
                          <a:effectLst/>
                        </a:rPr>
                        <a:t>Αριθμού  </a:t>
                      </a:r>
                      <a:r>
                        <a:rPr lang="el-GR" sz="1600" b="0" u="sng" dirty="0">
                          <a:effectLst/>
                        </a:rPr>
                        <a:t>Καταχώρισης (Μ.ΑΡ.Κ) </a:t>
                      </a:r>
                      <a:r>
                        <a:rPr lang="el-GR" sz="1600" b="0" dirty="0">
                          <a:effectLst/>
                        </a:rPr>
                        <a:t>που αποδίδεται από την εφαρμογή </a:t>
                      </a:r>
                      <a:r>
                        <a:rPr lang="el-GR" sz="1600" b="0" dirty="0" smtClean="0">
                          <a:effectLst/>
                        </a:rPr>
                        <a:t>“</a:t>
                      </a:r>
                      <a:r>
                        <a:rPr lang="el-GR" sz="1600" b="0" dirty="0" err="1">
                          <a:effectLst/>
                        </a:rPr>
                        <a:t>myData</a:t>
                      </a:r>
                      <a:r>
                        <a:rPr lang="el-GR" sz="1600" b="0" dirty="0">
                          <a:effectLst/>
                        </a:rPr>
                        <a:t>” της Α.Α.Δ.Ε, , στην περίπτωση που ο προμηθευτής είναι εταιρεία με έδρα την Ελλάδα</a:t>
                      </a:r>
                      <a:r>
                        <a:rPr lang="el-GR" sz="1600" dirty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396553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u="sng" dirty="0">
                          <a:effectLst/>
                        </a:rPr>
                        <a:t>Εναλλακτικά, </a:t>
                      </a:r>
                      <a:r>
                        <a:rPr lang="el-GR" sz="1600" b="0" dirty="0">
                          <a:effectLst/>
                        </a:rPr>
                        <a:t>η συμβολοσειρά </a:t>
                      </a:r>
                      <a:r>
                        <a:rPr lang="el-GR" sz="1600" b="0" dirty="0" err="1">
                          <a:effectLst/>
                        </a:rPr>
                        <a:t>Αυθεντικοποίησης</a:t>
                      </a:r>
                      <a:r>
                        <a:rPr lang="el-GR" sz="1600" b="0" dirty="0">
                          <a:effectLst/>
                        </a:rPr>
                        <a:t> του παραστατικού «</a:t>
                      </a:r>
                      <a:r>
                        <a:rPr lang="el-GR" sz="1600" b="0" dirty="0" err="1">
                          <a:effectLst/>
                        </a:rPr>
                        <a:t>authenticationCode</a:t>
                      </a:r>
                      <a:r>
                        <a:rPr lang="el-GR" sz="1600" b="0" dirty="0">
                          <a:effectLst/>
                        </a:rPr>
                        <a:t>», παραγόμενη από την εφαρμογή </a:t>
                      </a:r>
                      <a:r>
                        <a:rPr lang="el-GR" sz="1600" b="0" dirty="0" smtClean="0">
                          <a:effectLst/>
                        </a:rPr>
                        <a:t>“</a:t>
                      </a:r>
                      <a:r>
                        <a:rPr lang="el-GR" sz="1600" b="0" dirty="0" err="1">
                          <a:effectLst/>
                        </a:rPr>
                        <a:t>myData</a:t>
                      </a:r>
                      <a:r>
                        <a:rPr lang="el-GR" sz="1600" b="0" dirty="0">
                          <a:effectLst/>
                        </a:rPr>
                        <a:t>” της Α.Α.Δ.Ε, , στην περίπτωση που ο προμηθευτής είναι Έλληνας.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67463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u="sng" dirty="0">
                          <a:effectLst/>
                        </a:rPr>
                        <a:t>Εναλλακτικά</a:t>
                      </a:r>
                      <a:r>
                        <a:rPr lang="el-GR" sz="1600" b="0" dirty="0">
                          <a:effectLst/>
                        </a:rPr>
                        <a:t> το αναγνωριστικό ενός Δελτίου Αποστολής (ΔΑ), γι αυτό το Η.Τ.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966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Τίτλος 1"/>
          <p:cNvSpPr txBox="1">
            <a:spLocks/>
          </p:cNvSpPr>
          <p:nvPr/>
        </p:nvSpPr>
        <p:spPr>
          <a:xfrm>
            <a:off x="1691680" y="332656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5" name="Πίνακας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521951"/>
              </p:ext>
            </p:extLst>
          </p:nvPr>
        </p:nvGraphicFramePr>
        <p:xfrm>
          <a:off x="467544" y="1451606"/>
          <a:ext cx="8208912" cy="485221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04056"/>
                <a:gridCol w="1008112"/>
                <a:gridCol w="864096"/>
                <a:gridCol w="5832648"/>
              </a:tblGrid>
              <a:tr h="6169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ID - Επίπ</a:t>
                      </a:r>
                      <a:r>
                        <a:rPr lang="en-US" sz="1600" dirty="0" err="1">
                          <a:effectLst/>
                        </a:rPr>
                        <a:t>εδο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Όνομα Πεδίου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Περιγραφή Πεδίου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Χρήση σε Δημόσιες Συμβάσεις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019752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BT-123*</a:t>
                      </a:r>
                      <a:endParaRPr lang="el-GR" sz="16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(++)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Περιγραφή υποστηρικτικού κειμένου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Η λεκτική περιγραφή του υποστηρικτικού κειμένου</a:t>
                      </a:r>
                      <a:r>
                        <a:rPr lang="el-GR" sz="1600" dirty="0">
                          <a:effectLst/>
                        </a:rPr>
                        <a:t>.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Η αναγραφόμενη περιγραφή ##</a:t>
                      </a:r>
                      <a:r>
                        <a:rPr lang="en-US" sz="1600" b="0" dirty="0">
                          <a:effectLst/>
                        </a:rPr>
                        <a:t>M</a:t>
                      </a:r>
                      <a:r>
                        <a:rPr lang="el-GR" sz="1600" b="0" dirty="0">
                          <a:effectLst/>
                        </a:rPr>
                        <a:t>.</a:t>
                      </a:r>
                      <a:r>
                        <a:rPr lang="en-US" sz="1600" b="0" dirty="0">
                          <a:effectLst/>
                        </a:rPr>
                        <a:t>AR</a:t>
                      </a:r>
                      <a:r>
                        <a:rPr lang="el-GR" sz="1600" b="0" dirty="0">
                          <a:effectLst/>
                        </a:rPr>
                        <a:t>.</a:t>
                      </a:r>
                      <a:r>
                        <a:rPr lang="en-US" sz="1600" b="0" dirty="0">
                          <a:effectLst/>
                        </a:rPr>
                        <a:t>K</a:t>
                      </a:r>
                      <a:r>
                        <a:rPr lang="el-GR" sz="1600" b="0" dirty="0">
                          <a:effectLst/>
                        </a:rPr>
                        <a:t>.## στο πεδίο </a:t>
                      </a:r>
                      <a:r>
                        <a:rPr lang="en-US" sz="1600" b="0" dirty="0">
                          <a:effectLst/>
                        </a:rPr>
                        <a:t>BT</a:t>
                      </a:r>
                      <a:r>
                        <a:rPr lang="el-GR" sz="1600" b="0" dirty="0">
                          <a:effectLst/>
                        </a:rPr>
                        <a:t>-123 προσδιορίζει το πεδίο ΒΤ-122 ως Μ.ΑΡ.Κ που αντιστοιχεί στο τιμολόγιο, , στην περίπτωση που ο προμηθευτής είναι Έλληνας.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869546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Εναλλακτικά, η περιγραφή ##</a:t>
                      </a:r>
                      <a:r>
                        <a:rPr lang="el-GR" sz="1600" b="0" dirty="0" err="1">
                          <a:effectLst/>
                        </a:rPr>
                        <a:t>Invoice.URL</a:t>
                      </a:r>
                      <a:r>
                        <a:rPr lang="el-GR" sz="1600" b="0" dirty="0">
                          <a:effectLst/>
                        </a:rPr>
                        <a:t>## προσδιορίζει ότι το μεν πεδίο </a:t>
                      </a:r>
                      <a:r>
                        <a:rPr lang="en-US" sz="1600" b="0" dirty="0">
                          <a:effectLst/>
                        </a:rPr>
                        <a:t>B</a:t>
                      </a:r>
                      <a:r>
                        <a:rPr lang="el-GR" sz="1600" b="0" dirty="0">
                          <a:effectLst/>
                        </a:rPr>
                        <a:t>Τ-122 περιλαμβάνει τη συμβολοσειρά </a:t>
                      </a:r>
                      <a:r>
                        <a:rPr lang="el-GR" sz="1600" b="0" dirty="0" err="1">
                          <a:effectLst/>
                        </a:rPr>
                        <a:t>Αυθεντικοποίησης</a:t>
                      </a:r>
                      <a:r>
                        <a:rPr lang="el-GR" sz="1600" b="0" dirty="0">
                          <a:effectLst/>
                        </a:rPr>
                        <a:t> του παραστατικού (στην περίπτωση που ο προμηθευτής είναι Έλληνας), το δε πεδίο ΒΤ-124 την ηλεκτρονική διεύθυνση του </a:t>
                      </a:r>
                      <a:r>
                        <a:rPr lang="el-GR" sz="1600" b="0" dirty="0" err="1">
                          <a:effectLst/>
                        </a:rPr>
                        <a:t>ιστοτόπου</a:t>
                      </a:r>
                      <a:r>
                        <a:rPr lang="el-GR" sz="1600" b="0" dirty="0">
                          <a:effectLst/>
                        </a:rPr>
                        <a:t> ή της υπηρεσίας του </a:t>
                      </a:r>
                      <a:r>
                        <a:rPr lang="el-GR" sz="1600" b="0" dirty="0" err="1">
                          <a:effectLst/>
                        </a:rPr>
                        <a:t>παρόχου</a:t>
                      </a:r>
                      <a:r>
                        <a:rPr lang="el-GR" sz="1600" b="0" dirty="0">
                          <a:effectLst/>
                        </a:rPr>
                        <a:t> Ηλεκτρονικής Έκδοση Στοιχείων για τον εντοπισμό του Ηλεκτρονικού Τιμολογίου, σε κάθε περίπτωση.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019752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Εναλλακτικά, η περιγραφή ##</a:t>
                      </a:r>
                      <a:r>
                        <a:rPr lang="en-US" sz="1600" b="0" dirty="0">
                          <a:effectLst/>
                        </a:rPr>
                        <a:t>DISPATCH ADVICE</a:t>
                      </a:r>
                      <a:r>
                        <a:rPr lang="el-GR" sz="1600" b="0" dirty="0">
                          <a:effectLst/>
                        </a:rPr>
                        <a:t>##  προσδιορίζει ότι το πεδίο ΒΤ-122 περιέχει ένα αναγνωριστικό ΔΑ  </a:t>
                      </a:r>
                      <a:r>
                        <a:rPr lang="el-GR" sz="1600" b="0" dirty="0" err="1">
                          <a:effectLst/>
                        </a:rPr>
                        <a:t>γι΄αυτό</a:t>
                      </a:r>
                      <a:r>
                        <a:rPr lang="el-GR" sz="1600" b="0" dirty="0">
                          <a:effectLst/>
                        </a:rPr>
                        <a:t> το Η.Τ.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Στη περίπτωση αυτή το πεδίο ΒΤ-124 δεν χρησιμοποιείται.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324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Τίτλος 1"/>
          <p:cNvSpPr txBox="1">
            <a:spLocks/>
          </p:cNvSpPr>
          <p:nvPr/>
        </p:nvSpPr>
        <p:spPr>
          <a:xfrm>
            <a:off x="1691680" y="332656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53060"/>
              </p:ext>
            </p:extLst>
          </p:nvPr>
        </p:nvGraphicFramePr>
        <p:xfrm>
          <a:off x="503548" y="1772816"/>
          <a:ext cx="8208912" cy="252374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04645"/>
                <a:gridCol w="979531"/>
                <a:gridCol w="1368152"/>
                <a:gridCol w="525658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BT-124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(++)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Τοποθεσία εξωτερικού κειμένου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Το URL ( </a:t>
                      </a:r>
                      <a:r>
                        <a:rPr lang="en-US" sz="1600" b="0" dirty="0">
                          <a:effectLst/>
                        </a:rPr>
                        <a:t>www </a:t>
                      </a:r>
                      <a:r>
                        <a:rPr lang="el-GR" sz="1600" b="0" dirty="0">
                          <a:effectLst/>
                        </a:rPr>
                        <a:t>ηλεκτρονική διεύθυνση) που προσδιορίζει την τοποθεσία του εξωτερικού κειμένου.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Το μέσο προσδιορισμού της τοποθεσίας συμπεριλαμβανομένου και του μηχανισμού πρόσβασης δηλαδή </a:t>
                      </a:r>
                      <a:r>
                        <a:rPr lang="en-US" sz="1600" b="0" dirty="0">
                          <a:effectLst/>
                        </a:rPr>
                        <a:t>http</a:t>
                      </a:r>
                      <a:r>
                        <a:rPr lang="el-GR" sz="1600" b="0" dirty="0">
                          <a:effectLst/>
                        </a:rPr>
                        <a:t>://, </a:t>
                      </a:r>
                      <a:r>
                        <a:rPr lang="en-US" sz="1600" b="0" dirty="0">
                          <a:effectLst/>
                        </a:rPr>
                        <a:t>ftp</a:t>
                      </a:r>
                      <a:r>
                        <a:rPr lang="el-GR" sz="1600" b="0" dirty="0">
                          <a:effectLst/>
                        </a:rPr>
                        <a:t>://. </a:t>
                      </a:r>
                      <a:endParaRPr lang="en-US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u="sng" dirty="0" smtClean="0">
                          <a:effectLst/>
                        </a:rPr>
                        <a:t>Θέση </a:t>
                      </a:r>
                      <a:r>
                        <a:rPr lang="el-GR" sz="1600" b="0" u="sng" dirty="0">
                          <a:effectLst/>
                        </a:rPr>
                        <a:t>εξωτερικού εγγράφου </a:t>
                      </a:r>
                      <a:r>
                        <a:rPr lang="el-GR" sz="1600" b="0" dirty="0">
                          <a:effectLst/>
                        </a:rPr>
                        <a:t>χρησιμοποιείται εάν ο Αγοραστής απαιτεί πρόσθετες πληροφορίες για το τιμολόγιο. Τα εξωτερικά έγγραφα δεν αποτελούν μέρος του τιμολόγιου. Κίνδυνοι μπορεί να ενέχονται όταν γίνεται πρόσβαση σε εξωτερικά έγγραφα</a:t>
                      </a:r>
                      <a:r>
                        <a:rPr lang="el-GR" sz="1600" b="0" dirty="0" smtClean="0">
                          <a:effectLst/>
                        </a:rPr>
                        <a:t>.</a:t>
                      </a:r>
                      <a:endParaRPr lang="en-US" sz="1600" b="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17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714853"/>
              </p:ext>
            </p:extLst>
          </p:nvPr>
        </p:nvGraphicFramePr>
        <p:xfrm>
          <a:off x="539552" y="1322072"/>
          <a:ext cx="8136904" cy="19629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64096"/>
                <a:gridCol w="1152128"/>
                <a:gridCol w="1872208"/>
                <a:gridCol w="4248472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BG-25*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(+)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Wingdings" panose="05000000000000000000" pitchFamily="2" charset="2"/>
                        </a:rPr>
                        <a:t>  n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ΓΡΑΜΜΗ ΤΙΜΟΛΟΓΙΟΥ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επιχειρησιακών όρων που παρέχει πληροφορίες για τις μεμονωμένες γραμμές του Τιμολογίου.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r>
                        <a:rPr lang="el-GR" sz="1600" b="0" dirty="0" smtClean="0">
                          <a:effectLst/>
                        </a:rPr>
                        <a:t>Σημείωση (</a:t>
                      </a:r>
                      <a:r>
                        <a:rPr lang="en-US" sz="1600" b="0" dirty="0" smtClean="0">
                          <a:effectLst/>
                        </a:rPr>
                        <a:t>note) </a:t>
                      </a:r>
                      <a:r>
                        <a:rPr lang="el-GR" sz="1600" b="0" dirty="0" smtClean="0">
                          <a:effectLst/>
                        </a:rPr>
                        <a:t>γραμμής τιμολογίου</a:t>
                      </a:r>
                      <a:endParaRPr lang="en-US" sz="1600" b="0" dirty="0" smtClean="0">
                        <a:effectLst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Τιμολογηθείσα</a:t>
                      </a: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ποσότητα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Κωδικός μονάδας μέτρησης </a:t>
                      </a:r>
                      <a:r>
                        <a:rPr lang="el-GR" sz="16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τιμολογηθείσας</a:t>
                      </a: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ποσότητας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Καθαρό ποσό γραμμής του τιμολογίου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Χρονική</a:t>
                      </a:r>
                      <a:r>
                        <a:rPr lang="el-GR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περίοδος</a:t>
                      </a: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891642"/>
              </p:ext>
            </p:extLst>
          </p:nvPr>
        </p:nvGraphicFramePr>
        <p:xfrm>
          <a:off x="539552" y="3861048"/>
          <a:ext cx="8136904" cy="28041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64096"/>
                <a:gridCol w="1152128"/>
                <a:gridCol w="1872208"/>
                <a:gridCol w="4248472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BG-27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(++)</a:t>
                      </a:r>
                      <a:endParaRPr lang="el-GR" sz="16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 </a:t>
                      </a:r>
                      <a:r>
                        <a:rPr lang="el-GR" sz="160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Wingdings" panose="05000000000000000000" pitchFamily="2" charset="2"/>
                        </a:rPr>
                        <a:t>  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Wingdings" panose="05000000000000000000" pitchFamily="2" charset="2"/>
                        </a:rPr>
                        <a:t>n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 smtClean="0">
                          <a:effectLst/>
                        </a:rPr>
                        <a:t>ΠΑΡΑΚΡΑΤΗΣΕΙΣ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ΓΡΑΜΜΗΣ ΤΙΜΟΛΟΓΙΟΥ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επιχειρησιακών όρων που παρέχει πληροφορίες για τις παρακρατήσεις (</a:t>
                      </a:r>
                      <a:r>
                        <a:rPr lang="en-US" sz="1600" b="0" dirty="0">
                          <a:effectLst/>
                        </a:rPr>
                        <a:t>allowances</a:t>
                      </a:r>
                      <a:r>
                        <a:rPr lang="el-GR" sz="1600" b="0" dirty="0">
                          <a:effectLst/>
                        </a:rPr>
                        <a:t>)  οι οποίες είναι εφαρμοστέες στη μεμονωμένη γραμμή Τιμολογίου.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>
                          <a:effectLst/>
                        </a:rPr>
                        <a:t> </a:t>
                      </a: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Ποσό παρακράτησης γραμμής τιμολογίου</a:t>
                      </a: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χωρίς</a:t>
                      </a:r>
                      <a:r>
                        <a:rPr lang="el-GR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ΦΠΑ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Βασικό ποσό παρακράτησης γραμμής τιμολογίου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Ποσοστό Παρακράτησης γραμμής τιμολογίου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Αιτία  Παρακράτησης γραμμής τιμολογίου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Κωδικός Αιτίας Παρακράτησης γραμμής τιμολογίου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Τίτλος 1"/>
          <p:cNvSpPr txBox="1">
            <a:spLocks/>
          </p:cNvSpPr>
          <p:nvPr/>
        </p:nvSpPr>
        <p:spPr>
          <a:xfrm>
            <a:off x="1691680" y="476672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chemeClr val="tx2">
                    <a:lumMod val="75000"/>
                  </a:schemeClr>
                </a:solidFill>
              </a:rPr>
              <a:t>(συνεχ</a:t>
            </a:r>
            <a:r>
              <a:rPr lang="el-GR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49560"/>
              </p:ext>
            </p:extLst>
          </p:nvPr>
        </p:nvGraphicFramePr>
        <p:xfrm>
          <a:off x="323528" y="836712"/>
          <a:ext cx="8496944" cy="22433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2088"/>
                <a:gridCol w="1224136"/>
                <a:gridCol w="2376264"/>
                <a:gridCol w="4104456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</a:t>
                      </a:r>
                      <a:r>
                        <a:rPr lang="el-GR" sz="1600" dirty="0">
                          <a:effectLst/>
                        </a:rPr>
                        <a:t>-28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(++)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 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Wingdings" panose="05000000000000000000" pitchFamily="2" charset="2"/>
                        </a:rPr>
                        <a:t>  n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ΕΠΙΒΑΡΥΝΣΕΙΣ ΓΡΑΜΜΗΣ ΤΙΜΟΛΟΓΙΟΥ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επιχειρησιακών όρων που παρέχει πληροφορίες για τις επιβαρύνσεις και τους φόρους, εκτός του ΦΠΑ, οι οποίες είναι εφαρμοστέες στη μεμονωμένη γραμμή Τιμολογίου.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>
                          <a:effectLst/>
                        </a:rPr>
                        <a:t> </a:t>
                      </a:r>
                      <a:r>
                        <a:rPr lang="el-GR" sz="1600" b="0" dirty="0" smtClean="0">
                          <a:effectLst/>
                        </a:rPr>
                        <a:t>Ποσό επιβάρυνσης γραμμής τιμολογίου χωρίς ΦΠΑ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Ποσό βάσης επιβάρυνσης γραμμής τιμολογίου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Ποσοστό επιβάρυνσης γραμμής τιμολογίου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Αιτία επιβάρυνσης γραμμής τιμολογίου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Κωδικός αιτίας επιβάρυνσης γραμμής τιμολογίου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203775"/>
              </p:ext>
            </p:extLst>
          </p:nvPr>
        </p:nvGraphicFramePr>
        <p:xfrm>
          <a:off x="323528" y="5051256"/>
          <a:ext cx="8568952" cy="1402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64096"/>
                <a:gridCol w="1296144"/>
                <a:gridCol w="2952328"/>
                <a:gridCol w="3456384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BG-30*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(++)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Wingdings" panose="05000000000000000000" pitchFamily="2" charset="2"/>
                        </a:rPr>
                        <a:t>  1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ΠΛΗΡΟΦΟΡΙΕΣ ΣΧΕΤΙΚΑ ΜΕ ΤΟΝ ΦΠΑ ΓΡΑΜΜΗΣ ΤΙΜΟΛΟΓΙΟΥ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επιχειρησιακών όρων που παρέχει πληροφορίες για τον ΦΠΑ που είναι εφαρμοστέος στα </a:t>
                      </a:r>
                      <a:r>
                        <a:rPr lang="el-GR" sz="1600" b="0" dirty="0" err="1">
                          <a:effectLst/>
                        </a:rPr>
                        <a:t>τιμολογηθέντα</a:t>
                      </a:r>
                      <a:r>
                        <a:rPr lang="el-GR" sz="1600" b="0" dirty="0">
                          <a:effectLst/>
                        </a:rPr>
                        <a:t> αγαθά και υπηρεσίες στη γραμμή Τιμολογίου.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>
                          <a:effectLst/>
                        </a:rPr>
                        <a:t> </a:t>
                      </a:r>
                      <a:r>
                        <a:rPr lang="el-GR" sz="1600" b="0" dirty="0" smtClean="0">
                          <a:effectLst/>
                        </a:rPr>
                        <a:t>Κωδικός κατηγορίας ΦΠΑ </a:t>
                      </a:r>
                      <a:r>
                        <a:rPr lang="el-GR" sz="1600" b="0" dirty="0" err="1" smtClean="0">
                          <a:effectLst/>
                        </a:rPr>
                        <a:t>τιμολογηθέντος</a:t>
                      </a:r>
                      <a:r>
                        <a:rPr lang="el-GR" sz="1600" b="0" dirty="0" smtClean="0">
                          <a:effectLst/>
                        </a:rPr>
                        <a:t> στοιχείου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Συντελεστής ΦΠΑ </a:t>
                      </a:r>
                      <a:r>
                        <a:rPr lang="el-GR" sz="16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τιμολογηθέντος</a:t>
                      </a: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στοιχείου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Τίτλος 1"/>
          <p:cNvSpPr txBox="1">
            <a:spLocks/>
          </p:cNvSpPr>
          <p:nvPr/>
        </p:nvSpPr>
        <p:spPr>
          <a:xfrm>
            <a:off x="1691680" y="260648"/>
            <a:ext cx="583264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endParaRPr lang="el-GR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581027"/>
              </p:ext>
            </p:extLst>
          </p:nvPr>
        </p:nvGraphicFramePr>
        <p:xfrm>
          <a:off x="323528" y="3284984"/>
          <a:ext cx="8568952" cy="14401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64096"/>
                <a:gridCol w="1296144"/>
                <a:gridCol w="2880320"/>
                <a:gridCol w="3528392"/>
              </a:tblGrid>
              <a:tr h="1440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BG-29*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(++)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 </a:t>
                      </a:r>
                      <a:r>
                        <a:rPr lang="el-GR" sz="1600" dirty="0" err="1">
                          <a:effectLst/>
                          <a:sym typeface="Wingdings"/>
                        </a:rPr>
                        <a:t></a:t>
                      </a:r>
                      <a:r>
                        <a:rPr lang="el-GR" sz="1600" dirty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1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ΛΕΠΤΟΜΕΡΕΙΕΣ ΣΧΕΤΙΚΑ ΜΕ ΤΗΝ ΤΙΜΗ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500" dirty="0">
                          <a:effectLst/>
                        </a:rPr>
                        <a:t>Μια ομάδα επιχειρησιακών όρων που παρέχει πληροφορίες για την τιμή που εφαρμόζεται στα </a:t>
                      </a:r>
                      <a:r>
                        <a:rPr lang="el-GR" sz="1500" dirty="0" err="1">
                          <a:effectLst/>
                        </a:rPr>
                        <a:t>τιμολογηθέντα</a:t>
                      </a:r>
                      <a:r>
                        <a:rPr lang="el-GR" sz="1500" dirty="0">
                          <a:effectLst/>
                        </a:rPr>
                        <a:t> αγαθά και υπηρεσίες στη γραμμή Τιμολογίου</a:t>
                      </a:r>
                      <a:r>
                        <a:rPr lang="el-GR" sz="1600" dirty="0">
                          <a:effectLst/>
                        </a:rPr>
                        <a:t>.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r>
                        <a:rPr lang="el-GR" sz="1600" dirty="0" smtClean="0">
                          <a:effectLst/>
                        </a:rPr>
                        <a:t>Καθαρή</a:t>
                      </a:r>
                      <a:r>
                        <a:rPr lang="el-GR" sz="1600" baseline="0" dirty="0" smtClean="0">
                          <a:effectLst/>
                        </a:rPr>
                        <a:t> τιμή στοιχείου/</a:t>
                      </a:r>
                      <a:r>
                        <a:rPr lang="el-GR" sz="1600" baseline="0" dirty="0" err="1" smtClean="0">
                          <a:effectLst/>
                        </a:rPr>
                        <a:t>ειδους</a:t>
                      </a:r>
                      <a:endParaRPr lang="el-GR" sz="1600" baseline="0" dirty="0" smtClean="0">
                        <a:effectLst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Έκπτωση είδους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Μικτή τιμή  είδους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Κωδικός μονάδας μέτρησης ποσότητας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297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637617"/>
              </p:ext>
            </p:extLst>
          </p:nvPr>
        </p:nvGraphicFramePr>
        <p:xfrm>
          <a:off x="539552" y="1052736"/>
          <a:ext cx="8064896" cy="22433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2088"/>
                <a:gridCol w="1080120"/>
                <a:gridCol w="2160240"/>
                <a:gridCol w="4032448"/>
              </a:tblGrid>
              <a:tr h="41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BG-31*</a:t>
                      </a:r>
                      <a:endParaRPr lang="el-GR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(++)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Wingdings" panose="05000000000000000000" pitchFamily="2" charset="2"/>
                        </a:rPr>
                        <a:t> </a:t>
                      </a:r>
                      <a:r>
                        <a:rPr lang="en-US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  <a:sym typeface="Wingdings" panose="05000000000000000000" pitchFamily="2" charset="2"/>
                        </a:rPr>
                        <a:t>  1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ΠΛΗΡΟΦΟΡΙΕΣ ΣΧΕΤΙΚΑ ΜΕ Τ</a:t>
                      </a:r>
                      <a:r>
                        <a:rPr lang="en-US" sz="1600">
                          <a:effectLst/>
                        </a:rPr>
                        <a:t>A</a:t>
                      </a:r>
                      <a:r>
                        <a:rPr lang="el-GR" sz="1600">
                          <a:effectLst/>
                        </a:rPr>
                        <a:t> ΣΤΟΙΧΕΙ</a:t>
                      </a:r>
                      <a:r>
                        <a:rPr lang="en-US" sz="1600">
                          <a:effectLst/>
                        </a:rPr>
                        <a:t>A</a:t>
                      </a:r>
                      <a:endParaRPr lang="el-G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effectLst/>
                        </a:rPr>
                        <a:t>Μια ομάδα επιχειρησιακών όρων που παρέχει πληροφορίες </a:t>
                      </a:r>
                      <a:r>
                        <a:rPr lang="en-US" sz="1600" b="0" dirty="0" smtClean="0">
                          <a:effectLst/>
                        </a:rPr>
                        <a:t> </a:t>
                      </a:r>
                      <a:r>
                        <a:rPr lang="el-GR" sz="1600" b="0" dirty="0" smtClean="0">
                          <a:effectLst/>
                        </a:rPr>
                        <a:t>ανά</a:t>
                      </a:r>
                      <a:r>
                        <a:rPr lang="el-GR" sz="1600" b="0" baseline="0" dirty="0" smtClean="0">
                          <a:effectLst/>
                        </a:rPr>
                        <a:t> γραμμή ,</a:t>
                      </a:r>
                      <a:r>
                        <a:rPr lang="el-GR" sz="1600" b="0" dirty="0" smtClean="0">
                          <a:effectLst/>
                        </a:rPr>
                        <a:t>για </a:t>
                      </a:r>
                      <a:r>
                        <a:rPr lang="el-GR" sz="1600" b="0" dirty="0">
                          <a:effectLst/>
                        </a:rPr>
                        <a:t>τα </a:t>
                      </a:r>
                      <a:r>
                        <a:rPr lang="el-GR" sz="1600" b="0" dirty="0" err="1">
                          <a:effectLst/>
                        </a:rPr>
                        <a:t>τιμολογηθέντα</a:t>
                      </a:r>
                      <a:r>
                        <a:rPr lang="el-GR" sz="1600" b="0" dirty="0">
                          <a:effectLst/>
                        </a:rPr>
                        <a:t> αγαθά έργα, μελέτες και υπηρεσίες.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dirty="0">
                          <a:effectLst/>
                        </a:rPr>
                        <a:t> </a:t>
                      </a:r>
                      <a:r>
                        <a:rPr lang="el-GR" sz="1600" b="0" dirty="0" smtClean="0">
                          <a:effectLst/>
                        </a:rPr>
                        <a:t>Όνομα Στοιχείου/είδους</a:t>
                      </a:r>
                      <a:endParaRPr lang="en-US" sz="1600" b="0" dirty="0" smtClean="0">
                        <a:effectLst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</a:rPr>
                        <a:t>Περιγραφή Στοιχείου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Αναγνωριστικό ταξινόμησης στοιχείου – </a:t>
                      </a: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CPV</a:t>
                      </a:r>
                      <a:endParaRPr lang="el-GR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Χώρα προέλευσης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129406"/>
              </p:ext>
            </p:extLst>
          </p:nvPr>
        </p:nvGraphicFramePr>
        <p:xfrm>
          <a:off x="467544" y="4210008"/>
          <a:ext cx="8136903" cy="22433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20079"/>
                <a:gridCol w="1008112"/>
                <a:gridCol w="1607969"/>
                <a:gridCol w="480074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BG-32</a:t>
                      </a:r>
                      <a:endParaRPr lang="el-GR" sz="16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(+++)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</a:rPr>
                        <a:t>ΙΔΙΟΧΑΡΑΚΤΗΡΙΣΤΙΚΑ ΣΤΟΙΧΕΙΟΥ</a:t>
                      </a: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 smtClean="0">
                          <a:effectLst/>
                        </a:rPr>
                        <a:t>Μια ομάδα επιχειρησιακών όρων που παρέχει πληροφορίες για τις ιδιότητες των </a:t>
                      </a:r>
                      <a:r>
                        <a:rPr lang="el-GR" sz="1600" b="0" dirty="0" err="1" smtClean="0">
                          <a:effectLst/>
                        </a:rPr>
                        <a:t>τιμολογηθέντων</a:t>
                      </a:r>
                      <a:r>
                        <a:rPr lang="el-GR" sz="1600" b="0" dirty="0" smtClean="0">
                          <a:effectLst/>
                        </a:rPr>
                        <a:t> αγαθών και υπηρεσιών</a:t>
                      </a:r>
                      <a:endParaRPr lang="el-GR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 b="0" dirty="0">
                          <a:solidFill>
                            <a:schemeClr val="bg1"/>
                          </a:solidFill>
                          <a:effectLst/>
                        </a:rPr>
                        <a:t>Σε κάθε μία γραμμή τιμολογίου δύναται να υπάρξουν περισσότερα του ενός </a:t>
                      </a:r>
                      <a:r>
                        <a:rPr lang="el-GR" sz="1600" b="0" dirty="0" err="1">
                          <a:solidFill>
                            <a:schemeClr val="bg1"/>
                          </a:solidFill>
                          <a:effectLst/>
                        </a:rPr>
                        <a:t>τιμολογηθέντα</a:t>
                      </a:r>
                      <a:r>
                        <a:rPr lang="el-GR" sz="1600" b="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l-GR" sz="1600" b="0" dirty="0" smtClean="0">
                          <a:solidFill>
                            <a:schemeClr val="bg1"/>
                          </a:solidFill>
                          <a:effectLst/>
                        </a:rPr>
                        <a:t>στοιχεία</a:t>
                      </a:r>
                      <a:r>
                        <a:rPr lang="en-US" sz="1600" b="0" dirty="0" smtClean="0">
                          <a:solidFill>
                            <a:schemeClr val="bg1"/>
                          </a:solidFill>
                          <a:effectLst/>
                        </a:rPr>
                        <a:t>/</a:t>
                      </a:r>
                      <a:r>
                        <a:rPr lang="el-GR" sz="1600" b="0" dirty="0" smtClean="0">
                          <a:solidFill>
                            <a:schemeClr val="bg1"/>
                          </a:solidFill>
                          <a:effectLst/>
                        </a:rPr>
                        <a:t>είδη </a:t>
                      </a:r>
                      <a:r>
                        <a:rPr lang="el-GR" sz="1600" b="0" dirty="0">
                          <a:solidFill>
                            <a:schemeClr val="bg1"/>
                          </a:solidFill>
                          <a:effectLst/>
                        </a:rPr>
                        <a:t>(αγαθά, υπηρεσίες, έργα). Τα χαρακτηριστικά του </a:t>
                      </a:r>
                      <a:r>
                        <a:rPr lang="el-GR" sz="1600" b="0" dirty="0" smtClean="0">
                          <a:solidFill>
                            <a:schemeClr val="bg1"/>
                          </a:solidFill>
                          <a:effectLst/>
                        </a:rPr>
                        <a:t>στοιχείου</a:t>
                      </a:r>
                      <a:r>
                        <a:rPr lang="en-US" sz="1600" b="0" dirty="0" smtClean="0">
                          <a:solidFill>
                            <a:schemeClr val="bg1"/>
                          </a:solidFill>
                          <a:effectLst/>
                        </a:rPr>
                        <a:t>/</a:t>
                      </a:r>
                      <a:r>
                        <a:rPr lang="el-GR" sz="1600" b="0" dirty="0" smtClean="0">
                          <a:solidFill>
                            <a:schemeClr val="bg1"/>
                          </a:solidFill>
                          <a:effectLst/>
                        </a:rPr>
                        <a:t>είδους </a:t>
                      </a:r>
                      <a:r>
                        <a:rPr lang="el-GR" sz="1600" b="0" dirty="0">
                          <a:solidFill>
                            <a:schemeClr val="bg1"/>
                          </a:solidFill>
                          <a:effectLst/>
                        </a:rPr>
                        <a:t>αφορούν το κάθε στοιχείο της γραμμής </a:t>
                      </a:r>
                      <a:r>
                        <a:rPr lang="el-GR" sz="1600" b="0" dirty="0" smtClean="0">
                          <a:solidFill>
                            <a:schemeClr val="bg1"/>
                          </a:solidFill>
                          <a:effectLst/>
                        </a:rPr>
                        <a:t>ξεχωριστά</a:t>
                      </a:r>
                      <a:r>
                        <a:rPr lang="en-US" sz="1600" b="0" dirty="0" smtClean="0">
                          <a:solidFill>
                            <a:schemeClr val="bg1"/>
                          </a:solidFill>
                          <a:effectLst/>
                        </a:rPr>
                        <a:t>,</a:t>
                      </a:r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l-GR" sz="1600" b="0" baseline="0" dirty="0" smtClean="0">
                          <a:solidFill>
                            <a:schemeClr val="bg1"/>
                          </a:solidFill>
                          <a:effectLst/>
                        </a:rPr>
                        <a:t>όπως</a:t>
                      </a:r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  <a:effectLst/>
                        </a:rPr>
                        <a:t>:</a:t>
                      </a:r>
                    </a:p>
                    <a:p>
                      <a:pPr marL="357505" marR="71755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solidFill>
                            <a:schemeClr val="bg1"/>
                          </a:solidFill>
                          <a:effectLst/>
                        </a:rPr>
                        <a:t>Όνομα </a:t>
                      </a:r>
                      <a:r>
                        <a:rPr lang="el-GR" sz="1600" b="0" dirty="0" err="1" smtClean="0">
                          <a:solidFill>
                            <a:schemeClr val="bg1"/>
                          </a:solidFill>
                          <a:effectLst/>
                        </a:rPr>
                        <a:t>ιδιοχαρακτηριστικού</a:t>
                      </a:r>
                      <a:r>
                        <a:rPr lang="el-GR" sz="1600" b="0" dirty="0" smtClean="0">
                          <a:solidFill>
                            <a:schemeClr val="bg1"/>
                          </a:solidFill>
                          <a:effectLst/>
                        </a:rPr>
                        <a:t> στοιχείου</a:t>
                      </a:r>
                      <a:endParaRPr lang="en-US" sz="1600" b="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357505" marR="71755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l-GR" sz="1600" b="0" dirty="0" smtClean="0">
                          <a:solidFill>
                            <a:schemeClr val="bg1"/>
                          </a:solidFill>
                          <a:effectLst/>
                        </a:rPr>
                        <a:t>Τιμή </a:t>
                      </a:r>
                      <a:r>
                        <a:rPr lang="el-GR" sz="1600" b="0" dirty="0" err="1" smtClean="0">
                          <a:solidFill>
                            <a:schemeClr val="bg1"/>
                          </a:solidFill>
                          <a:effectLst/>
                        </a:rPr>
                        <a:t>ιδιοχαρακτηριστικού</a:t>
                      </a:r>
                      <a:r>
                        <a:rPr lang="el-GR" sz="1600" b="0" dirty="0" smtClean="0">
                          <a:solidFill>
                            <a:schemeClr val="bg1"/>
                          </a:solidFill>
                          <a:effectLst/>
                        </a:rPr>
                        <a:t> στοιχείου</a:t>
                      </a:r>
                      <a:endParaRPr lang="en-US" sz="1600" b="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3501008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BG-31, BG-15</a:t>
            </a:r>
            <a:r>
              <a:rPr lang="el-GR" b="1" dirty="0" smtClean="0">
                <a:solidFill>
                  <a:srgbClr val="FF0000"/>
                </a:solidFill>
              </a:rPr>
              <a:t> απαραίτητα για </a:t>
            </a:r>
            <a:r>
              <a:rPr lang="el-GR" b="1" dirty="0">
                <a:solidFill>
                  <a:srgbClr val="FF0000"/>
                </a:solidFill>
              </a:rPr>
              <a:t>την ΤΑΥΤΟΠΟΙΗΣΗ </a:t>
            </a:r>
            <a:r>
              <a:rPr lang="el-GR" b="1" dirty="0" smtClean="0">
                <a:solidFill>
                  <a:srgbClr val="FF0000"/>
                </a:solidFill>
              </a:rPr>
              <a:t>αντικειμένων  τιμολόγησης</a:t>
            </a:r>
            <a:endParaRPr lang="el-GR" b="1" dirty="0">
              <a:solidFill>
                <a:srgbClr val="FF0000"/>
              </a:solidFill>
            </a:endParaRPr>
          </a:p>
        </p:txBody>
      </p:sp>
      <p:sp>
        <p:nvSpPr>
          <p:cNvPr id="5" name="Ορθογώνιο 4"/>
          <p:cNvSpPr/>
          <p:nvPr/>
        </p:nvSpPr>
        <p:spPr>
          <a:xfrm>
            <a:off x="1907704" y="332656"/>
            <a:ext cx="5328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b="1" dirty="0">
                <a:solidFill>
                  <a:schemeClr val="tx2">
                    <a:lumMod val="75000"/>
                  </a:schemeClr>
                </a:solidFill>
              </a:rPr>
              <a:t>Πεδία </a:t>
            </a:r>
            <a:r>
              <a:rPr lang="el-GR" sz="3200" b="1" dirty="0" err="1">
                <a:solidFill>
                  <a:schemeClr val="tx2">
                    <a:lumMod val="75000"/>
                  </a:schemeClr>
                </a:solidFill>
              </a:rPr>
              <a:t>Μορφότυπου</a:t>
            </a:r>
            <a:r>
              <a:rPr lang="el-GR" sz="2400" dirty="0" err="1" smtClean="0">
                <a:solidFill>
                  <a:srgbClr val="1F497D">
                    <a:lumMod val="75000"/>
                  </a:srgbClr>
                </a:solidFill>
                <a:ea typeface="+mj-ea"/>
                <a:cs typeface="+mj-cs"/>
              </a:rPr>
              <a:t>(συνεχ</a:t>
            </a:r>
            <a:r>
              <a:rPr lang="el-GR" sz="2400" dirty="0" smtClean="0">
                <a:solidFill>
                  <a:srgbClr val="1F497D">
                    <a:lumMod val="75000"/>
                  </a:srgbClr>
                </a:solidFill>
                <a:ea typeface="+mj-ea"/>
                <a:cs typeface="+mj-cs"/>
              </a:rPr>
              <a:t>)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8677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157192"/>
            <a:ext cx="4838889" cy="14465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l-GR" b="1" dirty="0" smtClean="0"/>
              <a:t>Αντώνης Γ. </a:t>
            </a:r>
            <a:r>
              <a:rPr lang="el-GR" b="1" dirty="0" err="1" smtClean="0"/>
              <a:t>Στάμενας</a:t>
            </a:r>
            <a:endParaRPr lang="el-GR" b="1" dirty="0" smtClean="0"/>
          </a:p>
          <a:p>
            <a:r>
              <a:rPr lang="el-GR" sz="1400" b="1" dirty="0" smtClean="0"/>
              <a:t>ΕΘΝΙΚΗ ΑΡΧΗ </a:t>
            </a:r>
            <a:r>
              <a:rPr lang="en-US" sz="1400" b="1" dirty="0" smtClean="0"/>
              <a:t>PEPPOL</a:t>
            </a:r>
            <a:endParaRPr lang="el-GR" sz="1400" b="1" dirty="0" smtClean="0"/>
          </a:p>
          <a:p>
            <a:r>
              <a:rPr lang="el-GR" sz="1400" dirty="0" smtClean="0"/>
              <a:t>ΤΜΗΜΑ Γ’ Προτύπων, Μεθοδολογιών &amp; Διαχείρισης Ποιότητας</a:t>
            </a:r>
          </a:p>
          <a:p>
            <a:r>
              <a:rPr lang="el-GR" sz="1400" dirty="0" smtClean="0"/>
              <a:t>Διεύθυνση Σχεδιασμού &amp; Ανάπτυξης Εφαρμογών</a:t>
            </a:r>
          </a:p>
          <a:p>
            <a:r>
              <a:rPr lang="el-GR" sz="1400" dirty="0" smtClean="0"/>
              <a:t>ΓΕΝΙΚΗ ΓΡΑΜΜΑΤΕΙΑ ΠΛΗΡΟΦΟΡΙΑΚΩΝ ΣΥΣΤΗΜΑΤΩΝ Δ.Δ</a:t>
            </a:r>
          </a:p>
          <a:p>
            <a:r>
              <a:rPr lang="el-GR" sz="1400" dirty="0" err="1" smtClean="0"/>
              <a:t>Μάϊος</a:t>
            </a:r>
            <a:r>
              <a:rPr lang="el-GR" sz="1400" dirty="0" smtClean="0"/>
              <a:t> 2021</a:t>
            </a:r>
            <a:endParaRPr lang="el-GR" sz="1400" dirty="0"/>
          </a:p>
        </p:txBody>
      </p:sp>
      <p:sp>
        <p:nvSpPr>
          <p:cNvPr id="3" name="Ορθογώνιο 2"/>
          <p:cNvSpPr/>
          <p:nvPr/>
        </p:nvSpPr>
        <p:spPr>
          <a:xfrm>
            <a:off x="2909464" y="3212976"/>
            <a:ext cx="3894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Ευχαριστώ.</a:t>
            </a:r>
            <a:endParaRPr lang="el-G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628800"/>
            <a:ext cx="7342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Στο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PORTAL </a:t>
            </a: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της Η.Τ  είναι δημοσιευμένος λεπτομερής ΟΔΗΓΟΣ του </a:t>
            </a:r>
          </a:p>
          <a:p>
            <a:pPr algn="ctr"/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ΜΟΡΦΟΤΥΠΟΥ.</a:t>
            </a:r>
            <a:endParaRPr lang="el-GR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37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l-G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Ο </a:t>
            </a:r>
            <a:r>
              <a:rPr lang="el-GR" sz="2000" dirty="0" err="1">
                <a:solidFill>
                  <a:srgbClr val="1F497D">
                    <a:lumMod val="75000"/>
                  </a:srgbClr>
                </a:solidFill>
              </a:rPr>
              <a:t>Μορφότυπος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dirty="0">
                <a:solidFill>
                  <a:srgbClr val="1F497D">
                    <a:lumMod val="75000"/>
                  </a:srgbClr>
                </a:solidFill>
              </a:rPr>
              <a:t>PEPPOL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l-GR" sz="2000" dirty="0" smtClean="0">
                <a:solidFill>
                  <a:srgbClr val="1F497D">
                    <a:lumMod val="75000"/>
                  </a:srgbClr>
                </a:solidFill>
              </a:rPr>
              <a:t>υπάρχει για να διασφαλίσει </a:t>
            </a: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  <a:endParaRPr lang="el-GR" sz="2000" dirty="0" smtClean="0">
              <a:solidFill>
                <a:srgbClr val="1F497D">
                  <a:lumMod val="75000"/>
                </a:srgb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l-GR" sz="1800" dirty="0" smtClean="0">
                <a:solidFill>
                  <a:srgbClr val="1F497D">
                    <a:lumMod val="75000"/>
                  </a:srgbClr>
                </a:solidFill>
              </a:rPr>
              <a:t>την </a:t>
            </a:r>
            <a:r>
              <a:rPr lang="el-GR" sz="1800" b="1" dirty="0" smtClean="0">
                <a:solidFill>
                  <a:srgbClr val="1F497D">
                    <a:lumMod val="75000"/>
                  </a:srgbClr>
                </a:solidFill>
              </a:rPr>
              <a:t>ομοιογένεια </a:t>
            </a:r>
            <a:r>
              <a:rPr lang="el-GR" sz="1800" dirty="0">
                <a:solidFill>
                  <a:srgbClr val="1F497D">
                    <a:lumMod val="75000"/>
                  </a:srgbClr>
                </a:solidFill>
              </a:rPr>
              <a:t>δεδομένων και </a:t>
            </a:r>
            <a:r>
              <a:rPr lang="el-GR" sz="1800" dirty="0" smtClean="0">
                <a:solidFill>
                  <a:srgbClr val="1F497D">
                    <a:lumMod val="75000"/>
                  </a:srgbClr>
                </a:solidFill>
              </a:rPr>
              <a:t>διαδικασιών Η.Τ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l-GR" sz="1800" dirty="0" smtClean="0">
                <a:solidFill>
                  <a:srgbClr val="1F497D">
                    <a:lumMod val="75000"/>
                  </a:srgbClr>
                </a:solidFill>
              </a:rPr>
              <a:t>την </a:t>
            </a:r>
            <a:r>
              <a:rPr lang="el-GR" sz="1800" b="1" dirty="0">
                <a:solidFill>
                  <a:srgbClr val="1F497D">
                    <a:lumMod val="75000"/>
                  </a:srgbClr>
                </a:solidFill>
              </a:rPr>
              <a:t>ουδετερότητά</a:t>
            </a:r>
            <a:r>
              <a:rPr lang="el-GR" sz="1800" dirty="0">
                <a:solidFill>
                  <a:srgbClr val="1F497D">
                    <a:lumMod val="75000"/>
                  </a:srgbClr>
                </a:solidFill>
              </a:rPr>
              <a:t> τους ως προς τις υφιστάμενες τεχνολογίες </a:t>
            </a:r>
            <a:r>
              <a:rPr lang="el-GR" sz="1800" dirty="0" smtClean="0">
                <a:solidFill>
                  <a:srgbClr val="1F497D">
                    <a:lumMod val="75000"/>
                  </a:srgbClr>
                </a:solidFill>
              </a:rPr>
              <a:t>υλοποίησης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l-GR" sz="1800" dirty="0" smtClean="0">
                <a:solidFill>
                  <a:srgbClr val="1F497D">
                    <a:lumMod val="75000"/>
                  </a:srgbClr>
                </a:solidFill>
              </a:rPr>
              <a:t>την </a:t>
            </a:r>
            <a:r>
              <a:rPr lang="el-GR" sz="1800" b="1" dirty="0" err="1">
                <a:solidFill>
                  <a:srgbClr val="1F497D">
                    <a:lumMod val="75000"/>
                  </a:srgbClr>
                </a:solidFill>
              </a:rPr>
              <a:t>διαλειτουργικότητα</a:t>
            </a:r>
            <a:r>
              <a:rPr lang="el-GR" sz="1800" dirty="0">
                <a:solidFill>
                  <a:srgbClr val="1F497D">
                    <a:lumMod val="75000"/>
                  </a:srgbClr>
                </a:solidFill>
              </a:rPr>
              <a:t>  μεταξύ </a:t>
            </a:r>
            <a:r>
              <a:rPr lang="el-GR" sz="1800" dirty="0" smtClean="0">
                <a:solidFill>
                  <a:srgbClr val="1F497D">
                    <a:lumMod val="75000"/>
                  </a:srgbClr>
                </a:solidFill>
              </a:rPr>
              <a:t>Α.Α</a:t>
            </a:r>
            <a:r>
              <a:rPr lang="el-GR" sz="1800" dirty="0">
                <a:solidFill>
                  <a:srgbClr val="1F497D">
                    <a:lumMod val="75000"/>
                  </a:srgbClr>
                </a:solidFill>
              </a:rPr>
              <a:t>, Προμηθευτών </a:t>
            </a:r>
            <a:r>
              <a:rPr lang="el-GR" sz="1800" dirty="0" smtClean="0">
                <a:solidFill>
                  <a:srgbClr val="1F497D">
                    <a:lumMod val="75000"/>
                  </a:srgbClr>
                </a:solidFill>
              </a:rPr>
              <a:t>και </a:t>
            </a:r>
            <a:r>
              <a:rPr lang="el-GR" sz="1800" dirty="0" err="1" smtClean="0">
                <a:solidFill>
                  <a:srgbClr val="1F497D">
                    <a:lumMod val="75000"/>
                  </a:srgbClr>
                </a:solidFill>
              </a:rPr>
              <a:t>Παρόχων</a:t>
            </a:r>
            <a:r>
              <a:rPr lang="el-GR" sz="1800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l-GR" sz="1800" dirty="0">
                <a:solidFill>
                  <a:srgbClr val="1F497D">
                    <a:lumMod val="75000"/>
                  </a:srgbClr>
                </a:solidFill>
              </a:rPr>
              <a:t>υπηρεσιών </a:t>
            </a:r>
            <a:r>
              <a:rPr lang="el-GR" sz="1800" dirty="0" smtClean="0">
                <a:solidFill>
                  <a:srgbClr val="1F497D">
                    <a:lumMod val="75000"/>
                  </a:srgbClr>
                </a:solidFill>
              </a:rPr>
              <a:t>PEPPOL</a:t>
            </a:r>
          </a:p>
          <a:p>
            <a:pPr marL="457200" lvl="1" indent="0">
              <a:buNone/>
            </a:pPr>
            <a:r>
              <a:rPr lang="el-GR" sz="1800" dirty="0" smtClean="0">
                <a:solidFill>
                  <a:srgbClr val="1F497D">
                    <a:lumMod val="75000"/>
                  </a:srgbClr>
                </a:solidFill>
              </a:rPr>
              <a:t>και </a:t>
            </a:r>
            <a:r>
              <a:rPr lang="el-GR" sz="1800" dirty="0">
                <a:solidFill>
                  <a:srgbClr val="1F497D">
                    <a:lumMod val="75000"/>
                  </a:srgbClr>
                </a:solidFill>
              </a:rPr>
              <a:t>λαμβάνει υπ’ όψη και το </a:t>
            </a:r>
            <a:r>
              <a:rPr lang="el-GR" sz="1800" b="1" dirty="0">
                <a:solidFill>
                  <a:srgbClr val="1F497D">
                    <a:lumMod val="75000"/>
                  </a:srgbClr>
                </a:solidFill>
              </a:rPr>
              <a:t>εθνικό</a:t>
            </a:r>
            <a:r>
              <a:rPr lang="el-GR" sz="1800" dirty="0">
                <a:solidFill>
                  <a:srgbClr val="1F497D">
                    <a:lumMod val="75000"/>
                  </a:srgbClr>
                </a:solidFill>
              </a:rPr>
              <a:t> νομικό, κανονιστικό και επιχειρησιακό πλαίσιο </a:t>
            </a:r>
            <a:r>
              <a:rPr lang="el-GR" sz="1800" dirty="0" smtClean="0">
                <a:solidFill>
                  <a:srgbClr val="1F497D">
                    <a:lumMod val="75000"/>
                  </a:srgbClr>
                </a:solidFill>
              </a:rPr>
              <a:t>λειτουργίας</a:t>
            </a:r>
            <a:endParaRPr lang="el-GR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l-G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Εάν όλοι οι οργανισμοί στην Ευρώπη υλοποιήσουν και εφαρμόσουν τον </a:t>
            </a:r>
            <a:r>
              <a:rPr lang="el-GR" sz="2000" dirty="0" err="1" smtClean="0">
                <a:solidFill>
                  <a:schemeClr val="tx2">
                    <a:lumMod val="75000"/>
                  </a:schemeClr>
                </a:solidFill>
              </a:rPr>
              <a:t>Μορφότυπο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PEPPOL,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  θα καταστήσουν δυνατή  την έκδοση, </a:t>
            </a:r>
            <a:r>
              <a:rPr lang="el-GR" sz="2000" u="sng" dirty="0" smtClean="0">
                <a:solidFill>
                  <a:schemeClr val="tx2">
                    <a:lumMod val="75000"/>
                  </a:schemeClr>
                </a:solidFill>
              </a:rPr>
              <a:t>αυτοματοποιημένη διασυνοριακή διακίνηση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και επεξεργασία των Η.Τ, χωρίς ανθρώπινη / χειρονακτική επέμβαση.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l-GR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Τίτλος 1"/>
          <p:cNvSpPr>
            <a:spLocks noGrp="1"/>
          </p:cNvSpPr>
          <p:nvPr>
            <p:ph type="title"/>
          </p:nvPr>
        </p:nvSpPr>
        <p:spPr>
          <a:xfrm>
            <a:off x="1331640" y="562670"/>
            <a:ext cx="5184576" cy="562074"/>
          </a:xfrm>
        </p:spPr>
        <p:txBody>
          <a:bodyPr>
            <a:noAutofit/>
          </a:bodyPr>
          <a:lstStyle/>
          <a:p>
            <a:r>
              <a:rPr lang="el-GR" sz="3000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ΜΟΡΦΟΤΥΠΟΣ 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PEPPOL</a:t>
            </a:r>
            <a:r>
              <a:rPr lang="el-GR" sz="3000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(</a:t>
            </a:r>
            <a:r>
              <a:rPr lang="el-GR" sz="2000" dirty="0" err="1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συνεχ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)</a:t>
            </a:r>
            <a:endParaRPr lang="el-GR" sz="20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537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000" b="1" dirty="0">
                <a:solidFill>
                  <a:srgbClr val="1F497D">
                    <a:lumMod val="75000"/>
                  </a:srgbClr>
                </a:solidFill>
              </a:rPr>
              <a:t>ΜΟΡΦΟΤΥΠΟΣ </a:t>
            </a:r>
            <a:r>
              <a:rPr lang="en-US" sz="3000" b="1" dirty="0" smtClean="0">
                <a:solidFill>
                  <a:srgbClr val="1F497D">
                    <a:lumMod val="75000"/>
                  </a:srgbClr>
                </a:solidFill>
              </a:rPr>
              <a:t>PEPPOL</a:t>
            </a:r>
            <a:r>
              <a:rPr lang="el-GR" sz="3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l-GR" sz="2400" dirty="0" smtClean="0">
                <a:solidFill>
                  <a:srgbClr val="1F497D">
                    <a:lumMod val="75000"/>
                  </a:srgbClr>
                </a:solidFill>
              </a:rPr>
              <a:t>(</a:t>
            </a:r>
            <a:r>
              <a:rPr lang="el-GR" sz="2400" dirty="0" err="1" smtClean="0">
                <a:solidFill>
                  <a:srgbClr val="1F497D">
                    <a:lumMod val="75000"/>
                  </a:srgbClr>
                </a:solidFill>
              </a:rPr>
              <a:t>συνεχ</a:t>
            </a:r>
            <a:r>
              <a:rPr lang="el-GR" sz="2400" dirty="0" smtClean="0">
                <a:solidFill>
                  <a:srgbClr val="1F497D">
                    <a:lumMod val="75000"/>
                  </a:srgbClr>
                </a:solidFill>
              </a:rPr>
              <a:t>)</a:t>
            </a:r>
            <a:endParaRPr lang="el-GR" sz="24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0520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q"/>
            </a:pP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Εάν υπάρχουν έξτρα ειδικοί </a:t>
            </a:r>
            <a:r>
              <a:rPr lang="el-GR" sz="2000" b="1" dirty="0">
                <a:solidFill>
                  <a:srgbClr val="1F497D">
                    <a:lumMod val="75000"/>
                  </a:srgbClr>
                </a:solidFill>
              </a:rPr>
              <a:t>εθνικοί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l-GR" sz="2000" b="1" dirty="0">
                <a:solidFill>
                  <a:srgbClr val="1F497D">
                    <a:lumMod val="75000"/>
                  </a:srgbClr>
                </a:solidFill>
              </a:rPr>
              <a:t>επιχειρησιακοί κανόνες 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που </a:t>
            </a:r>
            <a:r>
              <a:rPr lang="el-GR" sz="2000" b="1" dirty="0">
                <a:solidFill>
                  <a:srgbClr val="1F497D">
                    <a:lumMod val="75000"/>
                  </a:srgbClr>
                </a:solidFill>
              </a:rPr>
              <a:t>περιορίζουν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l-GR" sz="2000" b="1" dirty="0">
                <a:solidFill>
                  <a:srgbClr val="1F497D">
                    <a:lumMod val="75000"/>
                  </a:srgbClr>
                </a:solidFill>
              </a:rPr>
              <a:t>τη χρήση 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των οντοτήτων, δίνεται η δυνατότητα </a:t>
            </a:r>
            <a:r>
              <a:rPr lang="el-GR" sz="2000" u="sng" dirty="0">
                <a:solidFill>
                  <a:srgbClr val="1F497D">
                    <a:lumMod val="75000"/>
                  </a:srgbClr>
                </a:solidFill>
              </a:rPr>
              <a:t>συμπερίληψής τους στον </a:t>
            </a:r>
            <a:r>
              <a:rPr lang="el-GR" sz="2000" u="sng" dirty="0" smtClean="0">
                <a:solidFill>
                  <a:srgbClr val="1F497D">
                    <a:lumMod val="75000"/>
                  </a:srgbClr>
                </a:solidFill>
              </a:rPr>
              <a:t>βασικό Ευρωπαϊκό </a:t>
            </a:r>
            <a:r>
              <a:rPr lang="el-GR" sz="2000" u="sng" dirty="0" err="1">
                <a:solidFill>
                  <a:srgbClr val="1F497D">
                    <a:lumMod val="75000"/>
                  </a:srgbClr>
                </a:solidFill>
              </a:rPr>
              <a:t>Μορφότυπο</a:t>
            </a:r>
            <a:r>
              <a:rPr lang="el-GR" sz="2000" u="sng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και </a:t>
            </a:r>
            <a:r>
              <a:rPr lang="el-GR" sz="2000" u="sng" dirty="0" smtClean="0">
                <a:solidFill>
                  <a:srgbClr val="1F497D">
                    <a:lumMod val="75000"/>
                  </a:srgbClr>
                </a:solidFill>
              </a:rPr>
              <a:t>επιλεκτικής εφαρμογής τους ανά χώρα,</a:t>
            </a:r>
            <a:r>
              <a:rPr lang="el-GR" sz="2000" dirty="0" smtClean="0">
                <a:solidFill>
                  <a:srgbClr val="1F497D">
                    <a:lumMod val="75000"/>
                  </a:srgbClr>
                </a:solidFill>
              </a:rPr>
              <a:t> μόνο στο εκάστοτε </a:t>
            </a:r>
            <a:r>
              <a:rPr lang="el-GR" sz="2000" b="1" dirty="0" smtClean="0">
                <a:solidFill>
                  <a:srgbClr val="1F497D">
                    <a:lumMod val="75000"/>
                  </a:srgbClr>
                </a:solidFill>
              </a:rPr>
              <a:t>υποκείμενο Εθνικό πλαίσιο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l-GR" sz="2000" dirty="0" smtClean="0">
                <a:solidFill>
                  <a:srgbClr val="1F497D">
                    <a:lumMod val="75000"/>
                  </a:srgbClr>
                </a:solidFill>
              </a:rPr>
              <a:t>(βλέπε </a:t>
            </a:r>
            <a:r>
              <a:rPr lang="en-US" sz="2000" dirty="0" smtClean="0">
                <a:solidFill>
                  <a:srgbClr val="1F497D">
                    <a:lumMod val="75000"/>
                  </a:srgbClr>
                </a:solidFill>
              </a:rPr>
              <a:t>Greek PEPPOL CIUS).</a:t>
            </a:r>
            <a:endParaRPr lang="el-GR" sz="2000" dirty="0">
              <a:solidFill>
                <a:srgbClr val="1F497D">
                  <a:lumMod val="75000"/>
                </a:srgbClr>
              </a:solidFill>
            </a:endParaRPr>
          </a:p>
          <a:p>
            <a:pPr lvl="0">
              <a:buFont typeface="Wingdings" panose="05000000000000000000" pitchFamily="2" charset="2"/>
              <a:buChar char="q"/>
            </a:pPr>
            <a:endParaRPr lang="el-GR" sz="2200" dirty="0">
              <a:solidFill>
                <a:srgbClr val="1F497D">
                  <a:lumMod val="75000"/>
                </a:srgbClr>
              </a:solidFill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Εάν υπάρχουν </a:t>
            </a:r>
            <a:r>
              <a:rPr lang="el-GR" sz="2000" b="1" dirty="0">
                <a:solidFill>
                  <a:srgbClr val="1F497D">
                    <a:lumMod val="75000"/>
                  </a:srgbClr>
                </a:solidFill>
              </a:rPr>
              <a:t>έξτρα οντότητες δεδομένων ή σχέσεις που </a:t>
            </a:r>
            <a:r>
              <a:rPr lang="el-GR" sz="2000" b="1" u="sng" dirty="0">
                <a:solidFill>
                  <a:srgbClr val="1F497D">
                    <a:lumMod val="75000"/>
                  </a:srgbClr>
                </a:solidFill>
              </a:rPr>
              <a:t>επεκτείνουν</a:t>
            </a:r>
            <a:r>
              <a:rPr lang="el-GR" sz="2000" b="1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τη χρήση τους, τα οποία όμως είναι απαιτητά σε </a:t>
            </a:r>
            <a:r>
              <a:rPr lang="el-GR" sz="2000" b="1" dirty="0">
                <a:solidFill>
                  <a:srgbClr val="1F497D">
                    <a:lumMod val="75000"/>
                  </a:srgbClr>
                </a:solidFill>
              </a:rPr>
              <a:t>εθνικό επίπεδο 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μόνο, τότε δίνεται η δυνατότητα υλοποίησης </a:t>
            </a:r>
            <a:r>
              <a:rPr lang="el-GR" sz="2000" u="sng" dirty="0" smtClean="0">
                <a:solidFill>
                  <a:srgbClr val="1F497D">
                    <a:lumMod val="75000"/>
                  </a:srgbClr>
                </a:solidFill>
              </a:rPr>
              <a:t>πρόσθετων </a:t>
            </a:r>
            <a:r>
              <a:rPr lang="el-GR" sz="2000" b="1" u="sng" dirty="0" smtClean="0">
                <a:solidFill>
                  <a:srgbClr val="1F497D">
                    <a:lumMod val="75000"/>
                  </a:srgbClr>
                </a:solidFill>
              </a:rPr>
              <a:t>Επεκτάσεων </a:t>
            </a:r>
            <a:r>
              <a:rPr lang="el-GR" sz="2000" b="1" u="sng" dirty="0">
                <a:solidFill>
                  <a:srgbClr val="1F497D">
                    <a:lumMod val="75000"/>
                  </a:srgbClr>
                </a:solidFill>
              </a:rPr>
              <a:t>(</a:t>
            </a:r>
            <a:r>
              <a:rPr lang="en-US" sz="2000" b="1" u="sng" dirty="0">
                <a:solidFill>
                  <a:srgbClr val="1F497D">
                    <a:lumMod val="75000"/>
                  </a:srgbClr>
                </a:solidFill>
              </a:rPr>
              <a:t>Extensions) </a:t>
            </a:r>
            <a:r>
              <a:rPr lang="el-GR" sz="2000" b="1" u="sng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l-GR" sz="2000" b="1" dirty="0" err="1" smtClean="0">
                <a:solidFill>
                  <a:srgbClr val="1F497D">
                    <a:lumMod val="75000"/>
                  </a:srgbClr>
                </a:solidFill>
              </a:rPr>
              <a:t>Μορφότυπου</a:t>
            </a:r>
            <a:r>
              <a:rPr lang="el-GR" sz="2000" b="1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l-GR" sz="2000" b="1" dirty="0" smtClean="0">
                <a:solidFill>
                  <a:srgbClr val="1F497D">
                    <a:lumMod val="75000"/>
                  </a:srgbClr>
                </a:solidFill>
              </a:rPr>
              <a:t>(</a:t>
            </a:r>
            <a:r>
              <a:rPr lang="el-GR" sz="2000" dirty="0" smtClean="0">
                <a:solidFill>
                  <a:srgbClr val="1F497D">
                    <a:lumMod val="75000"/>
                  </a:srgbClr>
                </a:solidFill>
              </a:rPr>
              <a:t>διακριτών από το βασικό μοντέλο</a:t>
            </a:r>
            <a:r>
              <a:rPr lang="el-GR" sz="2000" b="1" dirty="0" smtClean="0">
                <a:solidFill>
                  <a:srgbClr val="1F497D">
                    <a:lumMod val="75000"/>
                  </a:srgbClr>
                </a:solidFill>
              </a:rPr>
              <a:t>)</a:t>
            </a:r>
            <a:r>
              <a:rPr lang="el-GR" sz="2000" dirty="0" smtClean="0">
                <a:solidFill>
                  <a:srgbClr val="1F497D">
                    <a:lumMod val="75000"/>
                  </a:srgbClr>
                </a:solidFill>
              </a:rPr>
              <a:t>, που 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θα συμπεριλαμβάνουν τον κοινό Βασικό </a:t>
            </a:r>
            <a:r>
              <a:rPr lang="el-GR" sz="2000" dirty="0" err="1">
                <a:solidFill>
                  <a:srgbClr val="1F497D">
                    <a:lumMod val="75000"/>
                  </a:srgbClr>
                </a:solidFill>
              </a:rPr>
              <a:t>Μορφότυπο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 (</a:t>
            </a:r>
            <a:r>
              <a:rPr lang="en-US" sz="2000" dirty="0">
                <a:solidFill>
                  <a:srgbClr val="1F497D">
                    <a:lumMod val="75000"/>
                  </a:srgbClr>
                </a:solidFill>
              </a:rPr>
              <a:t>Core Invoice Model) </a:t>
            </a:r>
            <a:r>
              <a:rPr lang="el-GR" sz="2000" dirty="0">
                <a:solidFill>
                  <a:srgbClr val="1F497D">
                    <a:lumMod val="75000"/>
                  </a:srgbClr>
                </a:solidFill>
              </a:rPr>
              <a:t>και τις εκάστοτε </a:t>
            </a:r>
            <a:r>
              <a:rPr lang="el-GR" sz="2000" b="1" dirty="0">
                <a:solidFill>
                  <a:srgbClr val="1F497D">
                    <a:lumMod val="75000"/>
                  </a:srgbClr>
                </a:solidFill>
              </a:rPr>
              <a:t>ανά χώρα </a:t>
            </a:r>
            <a:r>
              <a:rPr lang="el-GR" sz="2000" b="1" dirty="0" smtClean="0">
                <a:solidFill>
                  <a:srgbClr val="1F497D">
                    <a:lumMod val="75000"/>
                  </a:srgbClr>
                </a:solidFill>
              </a:rPr>
              <a:t>επεκτάσεις</a:t>
            </a:r>
            <a:r>
              <a:rPr lang="el-GR" sz="2000" dirty="0" smtClean="0">
                <a:solidFill>
                  <a:srgbClr val="1F497D">
                    <a:lumMod val="75000"/>
                  </a:srgbClr>
                </a:solidFill>
              </a:rPr>
              <a:t>.</a:t>
            </a:r>
            <a:endParaRPr lang="el-GR" sz="2000" dirty="0">
              <a:solidFill>
                <a:srgbClr val="1F497D">
                  <a:lumMod val="75000"/>
                </a:srgbClr>
              </a:solidFill>
            </a:endParaRPr>
          </a:p>
          <a:p>
            <a:pPr lvl="0"/>
            <a:endParaRPr lang="el-GR" sz="2200" dirty="0">
              <a:solidFill>
                <a:srgbClr val="1F497D">
                  <a:lumMod val="75000"/>
                </a:srgbClr>
              </a:solidFill>
            </a:endParaRP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3433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 rot="16200000">
            <a:off x="-2448779" y="3176972"/>
            <a:ext cx="5688632" cy="720080"/>
          </a:xfrm>
        </p:spPr>
        <p:txBody>
          <a:bodyPr/>
          <a:lstStyle/>
          <a:p>
            <a:r>
              <a:rPr lang="el-GR" sz="3000" b="1" dirty="0">
                <a:solidFill>
                  <a:srgbClr val="1F497D">
                    <a:lumMod val="75000"/>
                  </a:srgbClr>
                </a:solidFill>
              </a:rPr>
              <a:t>ΜΟΡΦΟΤΥΠΟΣ </a:t>
            </a:r>
            <a:r>
              <a:rPr lang="en-US" sz="3000" b="1" dirty="0" smtClean="0">
                <a:solidFill>
                  <a:srgbClr val="1F497D">
                    <a:lumMod val="75000"/>
                  </a:srgbClr>
                </a:solidFill>
              </a:rPr>
              <a:t>PEPPOL</a:t>
            </a:r>
            <a:endParaRPr lang="el-GR" dirty="0"/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511" y="0"/>
            <a:ext cx="76929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81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120680" cy="778098"/>
          </a:xfrm>
        </p:spPr>
        <p:txBody>
          <a:bodyPr/>
          <a:lstStyle/>
          <a:p>
            <a:r>
              <a:rPr lang="el-GR" sz="2400" b="1" dirty="0" smtClean="0">
                <a:solidFill>
                  <a:srgbClr val="1F497D">
                    <a:lumMod val="75000"/>
                  </a:srgbClr>
                </a:solidFill>
              </a:rPr>
              <a:t>2. ΕΠΙΧΕΙΡΗΣΙΑΚΕΣ </a:t>
            </a:r>
            <a:r>
              <a:rPr lang="el-GR" sz="2400" b="1" dirty="0">
                <a:solidFill>
                  <a:srgbClr val="1F497D">
                    <a:lumMod val="75000"/>
                  </a:srgbClr>
                </a:solidFill>
              </a:rPr>
              <a:t>ΔΙΑΔΙΚΑΣΙΕΣ </a:t>
            </a:r>
            <a:r>
              <a:rPr lang="el-GR" sz="2400" b="1" dirty="0" smtClean="0">
                <a:solidFill>
                  <a:srgbClr val="1F497D">
                    <a:lumMod val="75000"/>
                  </a:srgbClr>
                </a:solidFill>
              </a:rPr>
              <a:t>Η.Τ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144016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q"/>
            </a:pPr>
            <a:r>
              <a:rPr lang="el-GR" sz="1900" dirty="0">
                <a:solidFill>
                  <a:srgbClr val="1F497D">
                    <a:lumMod val="75000"/>
                  </a:srgbClr>
                </a:solidFill>
              </a:rPr>
              <a:t>Γενικά, ο </a:t>
            </a:r>
            <a:r>
              <a:rPr lang="el-GR" sz="1900" dirty="0" err="1">
                <a:solidFill>
                  <a:srgbClr val="1F497D">
                    <a:lumMod val="75000"/>
                  </a:srgbClr>
                </a:solidFill>
              </a:rPr>
              <a:t>Μορφότυπος</a:t>
            </a:r>
            <a:r>
              <a:rPr lang="el-GR" sz="1900" dirty="0">
                <a:solidFill>
                  <a:srgbClr val="1F497D">
                    <a:lumMod val="75000"/>
                  </a:srgbClr>
                </a:solidFill>
              </a:rPr>
              <a:t> PEPPOL ορίζει το </a:t>
            </a:r>
            <a:r>
              <a:rPr lang="el-GR" sz="1900" b="1" dirty="0">
                <a:solidFill>
                  <a:srgbClr val="1F497D">
                    <a:lumMod val="75000"/>
                  </a:srgbClr>
                </a:solidFill>
              </a:rPr>
              <a:t>Μοντέλο Δεδομένων</a:t>
            </a:r>
            <a:r>
              <a:rPr lang="el-GR" sz="1900" dirty="0">
                <a:solidFill>
                  <a:srgbClr val="1F497D">
                    <a:lumMod val="75000"/>
                  </a:srgbClr>
                </a:solidFill>
              </a:rPr>
              <a:t>, το οποίο αφορά προδιαγραφές, επιχειρησιακούς κανόνες, περιορισμούς και συσχετίσεις οντοτήτων δεδομένων, και </a:t>
            </a:r>
            <a:r>
              <a:rPr lang="el-GR" sz="1900" u="sng" dirty="0">
                <a:solidFill>
                  <a:srgbClr val="1F497D">
                    <a:lumMod val="75000"/>
                  </a:srgbClr>
                </a:solidFill>
              </a:rPr>
              <a:t>με </a:t>
            </a:r>
            <a:r>
              <a:rPr lang="el-GR" sz="1900" b="1" u="sng" dirty="0">
                <a:solidFill>
                  <a:srgbClr val="1F497D">
                    <a:lumMod val="75000"/>
                  </a:srgbClr>
                </a:solidFill>
              </a:rPr>
              <a:t>δεδομένα</a:t>
            </a:r>
            <a:r>
              <a:rPr lang="el-GR" sz="1900" u="sng" dirty="0">
                <a:solidFill>
                  <a:srgbClr val="1F497D">
                    <a:lumMod val="75000"/>
                  </a:srgbClr>
                </a:solidFill>
              </a:rPr>
              <a:t> στο παραστατικό του Η.Τ,</a:t>
            </a:r>
            <a:r>
              <a:rPr lang="el-GR" sz="1900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l-GR" sz="1900" dirty="0" smtClean="0">
                <a:solidFill>
                  <a:srgbClr val="1F497D">
                    <a:lumMod val="75000"/>
                  </a:srgbClr>
                </a:solidFill>
              </a:rPr>
              <a:t>υποστηρίζει τις ακόλουθες </a:t>
            </a:r>
            <a:r>
              <a:rPr lang="el-GR" sz="1900" b="1" dirty="0">
                <a:solidFill>
                  <a:srgbClr val="1F497D">
                    <a:lumMod val="75000"/>
                  </a:srgbClr>
                </a:solidFill>
              </a:rPr>
              <a:t>Επιχειρησιακές </a:t>
            </a:r>
            <a:r>
              <a:rPr lang="el-GR" sz="1900" b="1" dirty="0" smtClean="0">
                <a:solidFill>
                  <a:srgbClr val="1F497D">
                    <a:lumMod val="75000"/>
                  </a:srgbClr>
                </a:solidFill>
              </a:rPr>
              <a:t>Διαδικασίες </a:t>
            </a:r>
            <a:r>
              <a:rPr lang="el-GR" sz="1900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  <a:endParaRPr lang="el-GR" sz="1900" dirty="0">
              <a:solidFill>
                <a:srgbClr val="1F497D">
                  <a:lumMod val="75000"/>
                </a:srgbClr>
              </a:solidFill>
            </a:endParaRPr>
          </a:p>
          <a:p>
            <a:endParaRPr lang="el-GR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636912"/>
            <a:ext cx="6904900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1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696744" cy="634082"/>
          </a:xfrm>
        </p:spPr>
        <p:txBody>
          <a:bodyPr>
            <a:noAutofit/>
          </a:bodyPr>
          <a:lstStyle/>
          <a:p>
            <a:r>
              <a:rPr lang="el-GR" sz="2400" b="1" dirty="0" smtClean="0">
                <a:solidFill>
                  <a:schemeClr val="tx2">
                    <a:lumMod val="75000"/>
                  </a:schemeClr>
                </a:solidFill>
              </a:rPr>
              <a:t>ΕΠΙΧΕΙΡΗΣΙΑΚΕΣ ΔΙΑΔΙΚΑΣΙΕΣ Η.Τ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l-GR" sz="2000" dirty="0" err="1" smtClean="0">
                <a:solidFill>
                  <a:schemeClr val="tx2">
                    <a:lumMod val="75000"/>
                  </a:schemeClr>
                </a:solidFill>
              </a:rPr>
              <a:t>συνεχ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Autofit/>
          </a:bodyPr>
          <a:lstStyle/>
          <a:p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Διαδικασία Λογιστικής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(Accounting). </a:t>
            </a:r>
            <a:r>
              <a:rPr lang="el-GR" sz="1800" dirty="0" smtClean="0">
                <a:solidFill>
                  <a:schemeClr val="tx2">
                    <a:lumMod val="75000"/>
                  </a:schemeClr>
                </a:solidFill>
              </a:rPr>
              <a:t>Προδιαγράφει ΔΕΔΟΜΕΝΑ </a:t>
            </a:r>
            <a:r>
              <a:rPr lang="el-GR" sz="1800" dirty="0">
                <a:solidFill>
                  <a:schemeClr val="tx2">
                    <a:lumMod val="75000"/>
                  </a:schemeClr>
                </a:solidFill>
              </a:rPr>
              <a:t>για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400050" lvl="1" indent="0">
              <a:buNone/>
            </a:pPr>
            <a:r>
              <a:rPr lang="en-US" sz="1900" dirty="0">
                <a:solidFill>
                  <a:schemeClr val="tx2">
                    <a:lumMod val="75000"/>
                  </a:schemeClr>
                </a:solidFill>
              </a:rPr>
              <a:t>K</a:t>
            </a:r>
            <a:r>
              <a:rPr lang="el-GR" sz="1900" dirty="0" err="1" smtClean="0">
                <a:solidFill>
                  <a:schemeClr val="tx2">
                    <a:lumMod val="75000"/>
                  </a:schemeClr>
                </a:solidFill>
              </a:rPr>
              <a:t>αταγραφή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μιας επιχειρηματικής συναλλαγής στους </a:t>
            </a:r>
            <a:r>
              <a:rPr lang="el-GR" sz="1900" b="1" dirty="0">
                <a:solidFill>
                  <a:schemeClr val="tx2">
                    <a:lumMod val="75000"/>
                  </a:schemeClr>
                </a:solidFill>
              </a:rPr>
              <a:t>οικονομικούς </a:t>
            </a:r>
            <a:r>
              <a:rPr lang="el-GR" sz="1900" b="1" dirty="0" smtClean="0">
                <a:solidFill>
                  <a:schemeClr val="tx2">
                    <a:lumMod val="75000"/>
                  </a:schemeClr>
                </a:solidFill>
              </a:rPr>
              <a:t>λογαριασμούς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Το Η.Τ παρέχει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τις πληροφορίες σε επίπεδο </a:t>
            </a:r>
            <a:r>
              <a:rPr lang="el-GR" sz="1900" b="1" dirty="0" smtClean="0">
                <a:solidFill>
                  <a:schemeClr val="tx2">
                    <a:lumMod val="75000"/>
                  </a:schemeClr>
                </a:solidFill>
              </a:rPr>
              <a:t>παραστατικού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 και </a:t>
            </a:r>
            <a:r>
              <a:rPr lang="el-GR" sz="1900" b="1" dirty="0">
                <a:solidFill>
                  <a:schemeClr val="tx2">
                    <a:lumMod val="75000"/>
                  </a:schemeClr>
                </a:solidFill>
              </a:rPr>
              <a:t>γραμμής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 που επιτρέπουν 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το </a:t>
            </a:r>
            <a:r>
              <a:rPr lang="en-US" sz="1900" b="1" i="1" dirty="0" smtClean="0">
                <a:solidFill>
                  <a:schemeClr val="tx2">
                    <a:lumMod val="75000"/>
                  </a:schemeClr>
                </a:solidFill>
              </a:rPr>
              <a:t>accounting booking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και στις δύο πλευρές του Προμηθευτή και της Α.Α.</a:t>
            </a:r>
            <a:endParaRPr lang="en-US" sz="19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l-GR" sz="1000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Διαδικασία Ελέγχων </a:t>
            </a: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l-GR" sz="2000" b="1" dirty="0" err="1">
                <a:solidFill>
                  <a:schemeClr val="tx2">
                    <a:lumMod val="75000"/>
                  </a:schemeClr>
                </a:solidFill>
              </a:rPr>
              <a:t>Auditing</a:t>
            </a:r>
            <a:r>
              <a:rPr lang="el-GR" sz="200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el-GR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που επιτρέπει την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επαλήθευση της γνησιότητας και της ακεραιότητας της λογιστικής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συναλλαγής. </a:t>
            </a:r>
            <a:r>
              <a:rPr lang="el-GR" sz="1800" dirty="0" smtClean="0">
                <a:solidFill>
                  <a:srgbClr val="1F497D">
                    <a:lumMod val="75000"/>
                  </a:srgbClr>
                </a:solidFill>
              </a:rPr>
              <a:t>Προδιαγράφει </a:t>
            </a:r>
            <a:r>
              <a:rPr lang="el-GR" sz="1800" dirty="0">
                <a:solidFill>
                  <a:srgbClr val="1F497D">
                    <a:lumMod val="75000"/>
                  </a:srgbClr>
                </a:solidFill>
              </a:rPr>
              <a:t>ΔΕΔΟΜΕΝΑ για</a:t>
            </a:r>
            <a:r>
              <a:rPr lang="en-US" sz="1800" dirty="0">
                <a:solidFill>
                  <a:srgbClr val="1F497D">
                    <a:lumMod val="75000"/>
                  </a:srgbClr>
                </a:solidFill>
              </a:rPr>
              <a:t>:</a:t>
            </a:r>
          </a:p>
          <a:p>
            <a:pPr lvl="1"/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Ταυτοποίηση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του 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Η.Τ.</a:t>
            </a:r>
            <a:endParaRPr lang="el-GR" sz="1900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Τη Ταυτοποίηση του Αγοραστή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και Πωλητή ή </a:t>
            </a:r>
            <a:r>
              <a:rPr lang="el-GR" sz="1900" dirty="0" err="1" smtClean="0">
                <a:solidFill>
                  <a:schemeClr val="tx2">
                    <a:lumMod val="75000"/>
                  </a:schemeClr>
                </a:solidFill>
              </a:rPr>
              <a:t>Φορολ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. 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Αντιπροσώπου.</a:t>
            </a:r>
          </a:p>
          <a:p>
            <a:pPr lvl="1"/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Τη Ταυτοποίηση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των προϊόντων και υπηρεσιών που αποτελούν αντικείμενο συναλλαγής, 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συμπεριλαμβανομένων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της περιγραφής, της αξίας και της ποσότητας.</a:t>
            </a:r>
          </a:p>
          <a:p>
            <a:pPr lvl="1"/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Τη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Σ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υσχέτιση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του Η.Τ με την πληρωμή του.</a:t>
            </a:r>
          </a:p>
          <a:p>
            <a:pPr lvl="1"/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τ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η συσχέτιση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του Η.Τ με 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έγγραφα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, όπως Δ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ελτίο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Α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ποστολής, Σύμβαση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και 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Εντολή Αγοράς ή άλλα υποστηρικτικά έγγραφα.</a:t>
            </a:r>
            <a:endParaRPr lang="el-GR" sz="1900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Την Εγκυρότητα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του τιμολογίου 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κατά τα </a:t>
            </a:r>
            <a:r>
              <a:rPr lang="el-GR" sz="1900" dirty="0">
                <a:solidFill>
                  <a:schemeClr val="tx2">
                    <a:lumMod val="75000"/>
                  </a:schemeClr>
                </a:solidFill>
              </a:rPr>
              <a:t>προβλεπόμενα από την </a:t>
            </a:r>
            <a:r>
              <a:rPr lang="el-GR" sz="1900" dirty="0" smtClean="0">
                <a:solidFill>
                  <a:schemeClr val="tx2">
                    <a:lumMod val="75000"/>
                  </a:schemeClr>
                </a:solidFill>
              </a:rPr>
              <a:t>ΑΑΔΕ.</a:t>
            </a:r>
            <a:endParaRPr lang="el-GR" sz="19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</a:pPr>
            <a:endParaRPr lang="el-GR" sz="2000" dirty="0">
              <a:solidFill>
                <a:schemeClr val="tx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l-GR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2"/>
            <a:endParaRPr lang="el-GR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78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79512" y="980728"/>
            <a:ext cx="8712968" cy="5832648"/>
          </a:xfrm>
        </p:spPr>
        <p:txBody>
          <a:bodyPr>
            <a:normAutofit/>
          </a:bodyPr>
          <a:lstStyle/>
          <a:p>
            <a:pPr marL="914400" lvl="2" indent="0">
              <a:spcBef>
                <a:spcPts val="0"/>
              </a:spcBef>
              <a:buNone/>
            </a:pPr>
            <a:endParaRPr lang="el-GR" sz="26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spcBef>
                <a:spcPts val="0"/>
              </a:spcBef>
            </a:pPr>
            <a:r>
              <a:rPr lang="el-GR" sz="2200" b="1" dirty="0" smtClean="0">
                <a:solidFill>
                  <a:schemeClr val="tx2">
                    <a:lumMod val="75000"/>
                  </a:schemeClr>
                </a:solidFill>
              </a:rPr>
              <a:t>Διαδικασία Επαλήθευσης  (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</a:rPr>
              <a:t>Verification) </a:t>
            </a:r>
            <a:r>
              <a:rPr lang="el-GR" sz="2200" b="1" dirty="0" smtClean="0">
                <a:solidFill>
                  <a:schemeClr val="tx2">
                    <a:lumMod val="75000"/>
                  </a:schemeClr>
                </a:solidFill>
              </a:rPr>
              <a:t>Ηλεκτρονικού Τιμολογίου. </a:t>
            </a:r>
            <a:r>
              <a:rPr lang="el-GR" sz="2200" dirty="0">
                <a:solidFill>
                  <a:srgbClr val="1F497D">
                    <a:lumMod val="75000"/>
                  </a:srgbClr>
                </a:solidFill>
              </a:rPr>
              <a:t>Προδιαγράφει ΔΕΔΟΜΕΝΑ </a:t>
            </a:r>
            <a:r>
              <a:rPr lang="el-GR" sz="2200" dirty="0" smtClean="0">
                <a:solidFill>
                  <a:srgbClr val="1F497D">
                    <a:lumMod val="75000"/>
                  </a:srgbClr>
                </a:solidFill>
              </a:rPr>
              <a:t>για </a:t>
            </a:r>
            <a:r>
              <a:rPr lang="en-US" sz="2200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  <a:endParaRPr lang="en-US" sz="2200" dirty="0">
              <a:solidFill>
                <a:srgbClr val="1F497D">
                  <a:lumMod val="75000"/>
                </a:srgbClr>
              </a:solidFill>
            </a:endParaRP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τη Σύμβαση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τη Διακήρυξη (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RFP)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στην οποία βασίσθηκε η Σύμβαση,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τη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ν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 Εντολή Αγοράς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el-GR" sz="20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τ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α  παραδοθέντα Αγαθά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και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Υπηρεσίες,</a:t>
            </a:r>
            <a:endParaRPr lang="el-GR" sz="20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τα στοιχεία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Π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αράδοσης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l-G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τ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α στοιχεία Αγοραστή</a:t>
            </a:r>
            <a:endParaRPr lang="el-GR" sz="2000" dirty="0">
              <a:solidFill>
                <a:schemeClr val="tx2">
                  <a:lumMod val="75000"/>
                </a:schemeClr>
              </a:solidFill>
            </a:endParaRPr>
          </a:p>
          <a:p>
            <a:pPr marL="914400" lvl="2" indent="0">
              <a:spcBef>
                <a:spcPts val="0"/>
              </a:spcBef>
              <a:buNone/>
            </a:pPr>
            <a:endParaRPr lang="el-GR" sz="1800" dirty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spcBef>
                <a:spcPts val="0"/>
              </a:spcBef>
            </a:pPr>
            <a:r>
              <a:rPr lang="el-GR" sz="2200" b="1" dirty="0" smtClean="0">
                <a:solidFill>
                  <a:schemeClr val="tx2">
                    <a:lumMod val="75000"/>
                  </a:schemeClr>
                </a:solidFill>
              </a:rPr>
              <a:t>Διαδικασία Αναφοράς </a:t>
            </a:r>
            <a:r>
              <a:rPr lang="el-GR" sz="2200" b="1" dirty="0">
                <a:solidFill>
                  <a:schemeClr val="tx2">
                    <a:lumMod val="75000"/>
                  </a:schemeClr>
                </a:solidFill>
              </a:rPr>
              <a:t>ΦΠΑ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</a:rPr>
              <a:t>VAT</a:t>
            </a:r>
            <a:r>
              <a:rPr lang="el-GR" sz="2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</a:rPr>
              <a:t>reporting)</a:t>
            </a:r>
            <a:r>
              <a:rPr lang="el-GR" sz="2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Directive 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2006/112/EC</a:t>
            </a:r>
            <a:r>
              <a:rPr lang="el-GR" sz="22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l-GR" sz="2200" dirty="0">
                <a:solidFill>
                  <a:schemeClr val="tx2">
                    <a:lumMod val="75000"/>
                  </a:schemeClr>
                </a:solidFill>
              </a:rPr>
              <a:t>Προδιαγράφει ΔΕΔΟΜΕΝΑ για </a:t>
            </a:r>
            <a:r>
              <a:rPr lang="el-GR" sz="22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lvl="1">
              <a:spcBef>
                <a:spcPts val="0"/>
              </a:spcBef>
            </a:pP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το καθεστώς ΦΠΑ, συμπεριλαμβανομένου και της Απαλλαγής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l-G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τη Περιγραφή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ΦΠΑ σε επίπεδο εγγράφου και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γραμμών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l-GR" sz="20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τον Υπολογισμός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ΦΠΑ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l-GR" sz="2000" dirty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τα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σ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τοιχεία </a:t>
            </a:r>
            <a:r>
              <a:rPr lang="el-GR" sz="2000" dirty="0">
                <a:solidFill>
                  <a:schemeClr val="tx2">
                    <a:lumMod val="75000"/>
                  </a:schemeClr>
                </a:solidFill>
              </a:rPr>
              <a:t>εντοπισμού Αγοραστή, Πωλητή και των καταχωρήσεων τους στα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Μητρώα</a:t>
            </a:r>
            <a:endParaRPr lang="el-GR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el-GR" sz="2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Τίτλος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768752" cy="504056"/>
          </a:xfrm>
        </p:spPr>
        <p:txBody>
          <a:bodyPr>
            <a:noAutofit/>
          </a:bodyPr>
          <a:lstStyle/>
          <a:p>
            <a:r>
              <a:rPr lang="el-GR" sz="2400" b="1" dirty="0" smtClean="0">
                <a:solidFill>
                  <a:schemeClr val="tx2">
                    <a:lumMod val="75000"/>
                  </a:schemeClr>
                </a:solidFill>
              </a:rPr>
              <a:t>ΕΠΙΧΕΙΡΗΣΙΑΚΕΣ ΔΙΑΔΙΚΑΣΙΕΣ Η.Τ 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l-GR" sz="2000" dirty="0" err="1" smtClean="0">
                <a:solidFill>
                  <a:schemeClr val="tx2">
                    <a:lumMod val="75000"/>
                  </a:schemeClr>
                </a:solidFill>
              </a:rPr>
              <a:t>συνεχ</a:t>
            </a:r>
            <a:r>
              <a:rPr lang="el-GR" sz="2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l-GR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54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3689</TotalTime>
  <Words>4668</Words>
  <Application>Microsoft Office PowerPoint</Application>
  <PresentationFormat>Προβολή στην οθόνη (4:3)</PresentationFormat>
  <Paragraphs>535</Paragraphs>
  <Slides>37</Slides>
  <Notes>34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37</vt:i4>
      </vt:variant>
    </vt:vector>
  </HeadingPairs>
  <TitlesOfParts>
    <vt:vector size="38" baseType="lpstr">
      <vt:lpstr>Θέμα του Office</vt:lpstr>
      <vt:lpstr>ΗΛΕΚΤΡΟΝΙΚΗ ΤΙΜΟΛΟΓΗΣΗ</vt:lpstr>
      <vt:lpstr>ATZENTA</vt:lpstr>
      <vt:lpstr>1. ΜΟΡΦΟΤΥΠΟΣ PEPPOL</vt:lpstr>
      <vt:lpstr>ΜΟΡΦΟΤΥΠΟΣ PEPPOL (συνεχ)</vt:lpstr>
      <vt:lpstr>ΜΟΡΦΟΤΥΠΟΣ PEPPOL (συνεχ)</vt:lpstr>
      <vt:lpstr>ΜΟΡΦΟΤΥΠΟΣ PEPPOL</vt:lpstr>
      <vt:lpstr>2. ΕΠΙΧΕΙΡΗΣΙΑΚΕΣ ΔΙΑΔΙΚΑΣΙΕΣ Η.Τ</vt:lpstr>
      <vt:lpstr>ΕΠΙΧΕΙΡΗΣΙΑΚΕΣ ΔΙΑΔΙΚΑΣΙΕΣ Η.Τ (συνεχ)</vt:lpstr>
      <vt:lpstr>ΕΠΙΧΕΙΡΗΣΙΑΚΕΣ ΔΙΑΔΙΚΑΣΙΕΣ Η.Τ (συνεχ)</vt:lpstr>
      <vt:lpstr>ΕΠΙΧΕΙΡΗΣΙΑΚΕΣ ΔΙΑΔΙΚΑΣΙΕΣ Η.Τ (συνεχ)</vt:lpstr>
      <vt:lpstr>Παρουσίαση του PowerPoint</vt:lpstr>
      <vt:lpstr>4. ΕΛΕΓΧΟΙ Η.Τ</vt:lpstr>
      <vt:lpstr>5. ΠΕΡΙΓΡΑΦΗ ΜΟΡΦΟΤΥΠΟΥ ΗΤ</vt:lpstr>
      <vt:lpstr>Σημασιολογικό Μοντέλο Δεδομένων Η.Τ</vt:lpstr>
      <vt:lpstr>Πεδία Μορφότυπου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 Πεδία Μορφότυπου(συνεχ) </vt:lpstr>
      <vt:lpstr>Πεδία Μορφότυπου (συνεχ)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Antonis Stamenas</dc:creator>
  <cp:lastModifiedBy>Antonis Stamenas</cp:lastModifiedBy>
  <cp:revision>268</cp:revision>
  <cp:lastPrinted>2021-06-12T09:42:03Z</cp:lastPrinted>
  <dcterms:created xsi:type="dcterms:W3CDTF">2021-04-21T15:43:14Z</dcterms:created>
  <dcterms:modified xsi:type="dcterms:W3CDTF">2021-06-16T14:53:24Z</dcterms:modified>
</cp:coreProperties>
</file>