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52" r:id="rId1"/>
  </p:sldMasterIdLst>
  <p:notesMasterIdLst>
    <p:notesMasterId r:id="rId17"/>
  </p:notesMasterIdLst>
  <p:sldIdLst>
    <p:sldId id="372" r:id="rId2"/>
    <p:sldId id="349" r:id="rId3"/>
    <p:sldId id="370" r:id="rId4"/>
    <p:sldId id="371" r:id="rId5"/>
    <p:sldId id="366" r:id="rId6"/>
    <p:sldId id="350" r:id="rId7"/>
    <p:sldId id="347" r:id="rId8"/>
    <p:sldId id="374" r:id="rId9"/>
    <p:sldId id="351" r:id="rId10"/>
    <p:sldId id="367" r:id="rId11"/>
    <p:sldId id="358" r:id="rId12"/>
    <p:sldId id="360" r:id="rId13"/>
    <p:sldId id="369" r:id="rId14"/>
    <p:sldId id="361" r:id="rId15"/>
    <p:sldId id="364"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apa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C0"/>
    <a:srgbClr val="95D5E7"/>
    <a:srgbClr val="A7DCEB"/>
    <a:srgbClr val="008DC0"/>
    <a:srgbClr val="2894C4"/>
    <a:srgbClr val="D3EEF5"/>
    <a:srgbClr val="248298"/>
    <a:srgbClr val="2DA2BF"/>
    <a:srgbClr val="37C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76" autoAdjust="0"/>
  </p:normalViewPr>
  <p:slideViewPr>
    <p:cSldViewPr>
      <p:cViewPr>
        <p:scale>
          <a:sx n="103" d="100"/>
          <a:sy n="103" d="100"/>
        </p:scale>
        <p:origin x="-1854" y="-1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F2C1E-0B01-4BC5-8037-D459AB1CFD46}" type="doc">
      <dgm:prSet loTypeId="urn:microsoft.com/office/officeart/2005/8/layout/hList6" loCatId="list" qsTypeId="urn:microsoft.com/office/officeart/2005/8/quickstyle/simple4" qsCatId="simple" csTypeId="urn:microsoft.com/office/officeart/2005/8/colors/accent1_4" csCatId="accent1" phldr="1"/>
      <dgm:spPr/>
      <dgm:t>
        <a:bodyPr/>
        <a:lstStyle/>
        <a:p>
          <a:endParaRPr lang="el-GR"/>
        </a:p>
      </dgm:t>
    </dgm:pt>
    <dgm:pt modelId="{E7600B35-D897-4E67-9596-EC50080829ED}" type="pres">
      <dgm:prSet presAssocID="{B36F2C1E-0B01-4BC5-8037-D459AB1CFD46}" presName="Name0" presStyleCnt="0">
        <dgm:presLayoutVars>
          <dgm:dir/>
          <dgm:resizeHandles val="exact"/>
        </dgm:presLayoutVars>
      </dgm:prSet>
      <dgm:spPr/>
      <dgm:t>
        <a:bodyPr/>
        <a:lstStyle/>
        <a:p>
          <a:endParaRPr lang="el-GR"/>
        </a:p>
      </dgm:t>
    </dgm:pt>
  </dgm:ptLst>
  <dgm:cxnLst>
    <dgm:cxn modelId="{3B1BDF52-775E-4F9F-BA3E-A11649D41889}" type="presOf" srcId="{B36F2C1E-0B01-4BC5-8037-D459AB1CFD46}" destId="{E7600B35-D897-4E67-9596-EC50080829ED}" srcOrd="0" destOrd="0" presId="urn:microsoft.com/office/officeart/2005/8/layout/h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F2C1E-0B01-4BC5-8037-D459AB1CFD46}" type="doc">
      <dgm:prSet loTypeId="urn:microsoft.com/office/officeart/2005/8/layout/hList6" loCatId="list" qsTypeId="urn:microsoft.com/office/officeart/2005/8/quickstyle/3d1" qsCatId="3D" csTypeId="urn:microsoft.com/office/officeart/2005/8/colors/accent1_4" csCatId="accent1" phldr="1"/>
      <dgm:spPr/>
      <dgm:t>
        <a:bodyPr/>
        <a:lstStyle/>
        <a:p>
          <a:endParaRPr lang="el-GR"/>
        </a:p>
      </dgm:t>
    </dgm:pt>
    <dgm:pt modelId="{AB92328C-B29E-4626-B873-AD4653444B55}">
      <dgm:prSet phldrT="[Κείμενο]" custT="1"/>
      <dgm:spPr/>
      <dgm:t>
        <a:bodyPr/>
        <a:lstStyle/>
        <a:p>
          <a:pPr algn="ctr">
            <a:lnSpc>
              <a:spcPct val="90000"/>
            </a:lnSpc>
          </a:pPr>
          <a:r>
            <a:rPr lang="el-GR" sz="2000" b="1" dirty="0">
              <a:latin typeface="Calibri" pitchFamily="34" charset="0"/>
              <a:cs typeface="Calibri" pitchFamily="34" charset="0"/>
            </a:rPr>
            <a:t>ΕΣΔΔΑ</a:t>
          </a:r>
          <a:endParaRPr lang="el-GR" sz="1800" b="1" dirty="0">
            <a:latin typeface="Calibri" pitchFamily="34" charset="0"/>
            <a:cs typeface="Calibri" pitchFamily="34" charset="0"/>
          </a:endParaRPr>
        </a:p>
      </dgm:t>
    </dgm:pt>
    <dgm:pt modelId="{B3563DEE-E2DE-4908-BAB8-9FD97D4CDC4F}" type="parTrans" cxnId="{22F44ADB-2F61-4105-A371-C609C07C6F9C}">
      <dgm:prSet/>
      <dgm:spPr/>
      <dgm:t>
        <a:bodyPr/>
        <a:lstStyle/>
        <a:p>
          <a:endParaRPr lang="el-GR" sz="2400">
            <a:latin typeface="Calibri" pitchFamily="34" charset="0"/>
            <a:cs typeface="Calibri" pitchFamily="34" charset="0"/>
          </a:endParaRPr>
        </a:p>
      </dgm:t>
    </dgm:pt>
    <dgm:pt modelId="{ED22EA50-AA4C-4B81-994C-362C9C95F9EE}" type="sibTrans" cxnId="{22F44ADB-2F61-4105-A371-C609C07C6F9C}">
      <dgm:prSet/>
      <dgm:spPr/>
      <dgm:t>
        <a:bodyPr/>
        <a:lstStyle/>
        <a:p>
          <a:endParaRPr lang="el-GR" sz="2400">
            <a:latin typeface="Calibri" pitchFamily="34" charset="0"/>
            <a:cs typeface="Calibri" pitchFamily="34" charset="0"/>
          </a:endParaRPr>
        </a:p>
      </dgm:t>
    </dgm:pt>
    <dgm:pt modelId="{70999028-EA18-4697-B40D-9FBDCC419216}">
      <dgm:prSet phldrT="[Κείμενο]" custT="1"/>
      <dgm:spPr/>
      <dgm:t>
        <a:bodyPr/>
        <a:lstStyle/>
        <a:p>
          <a:pPr algn="l">
            <a:lnSpc>
              <a:spcPct val="150000"/>
            </a:lnSpc>
          </a:pPr>
          <a:r>
            <a:rPr lang="el-GR" sz="1100" b="1" dirty="0">
              <a:effectLst>
                <a:outerShdw blurRad="38100" dist="38100" dir="2700000" algn="tl">
                  <a:srgbClr val="000000">
                    <a:alpha val="43137"/>
                  </a:srgbClr>
                </a:outerShdw>
              </a:effectLst>
              <a:latin typeface="Calibri" pitchFamily="34" charset="0"/>
              <a:cs typeface="Calibri" pitchFamily="34" charset="0"/>
            </a:rPr>
            <a:t>28 εκπαιδευτικές σειρές </a:t>
          </a:r>
        </a:p>
      </dgm:t>
    </dgm:pt>
    <dgm:pt modelId="{A6AE1DB0-07B7-46B2-8DA2-F47105207273}" type="parTrans" cxnId="{B2F5A793-B252-45BF-A39B-E9DF7BB6FFEF}">
      <dgm:prSet/>
      <dgm:spPr/>
      <dgm:t>
        <a:bodyPr/>
        <a:lstStyle/>
        <a:p>
          <a:endParaRPr lang="el-GR" sz="2400">
            <a:latin typeface="Calibri" pitchFamily="34" charset="0"/>
            <a:cs typeface="Calibri" pitchFamily="34" charset="0"/>
          </a:endParaRPr>
        </a:p>
      </dgm:t>
    </dgm:pt>
    <dgm:pt modelId="{C4A1B3C3-6BD1-4AA8-8C67-ABBA2D2ADA1D}" type="sibTrans" cxnId="{B2F5A793-B252-45BF-A39B-E9DF7BB6FFEF}">
      <dgm:prSet/>
      <dgm:spPr/>
      <dgm:t>
        <a:bodyPr/>
        <a:lstStyle/>
        <a:p>
          <a:endParaRPr lang="el-GR" sz="2400">
            <a:latin typeface="Calibri" pitchFamily="34" charset="0"/>
            <a:cs typeface="Calibri" pitchFamily="34" charset="0"/>
          </a:endParaRPr>
        </a:p>
      </dgm:t>
    </dgm:pt>
    <dgm:pt modelId="{66682C61-50C1-4246-B955-8ABDBE938E72}">
      <dgm:prSet phldrT="[Κείμενο]" custT="1"/>
      <dgm:spPr/>
      <dgm:t>
        <a:bodyPr/>
        <a:lstStyle/>
        <a:p>
          <a:pPr algn="ctr">
            <a:lnSpc>
              <a:spcPct val="90000"/>
            </a:lnSpc>
          </a:pPr>
          <a:r>
            <a:rPr lang="el-GR" sz="1800" b="1" dirty="0">
              <a:latin typeface="Calibri" pitchFamily="34" charset="0"/>
              <a:cs typeface="Calibri" pitchFamily="34" charset="0"/>
            </a:rPr>
            <a:t>ΙΝΕΠ </a:t>
          </a:r>
          <a:endParaRPr lang="el-GR" sz="1400" b="1" dirty="0">
            <a:latin typeface="Calibri" pitchFamily="34" charset="0"/>
            <a:cs typeface="Calibri" pitchFamily="34" charset="0"/>
          </a:endParaRPr>
        </a:p>
      </dgm:t>
    </dgm:pt>
    <dgm:pt modelId="{2A2DFFAB-FCC3-4F0F-8E61-D06BB6DCB16B}" type="parTrans" cxnId="{39304052-B04B-425F-A35B-909CCB66F147}">
      <dgm:prSet/>
      <dgm:spPr/>
      <dgm:t>
        <a:bodyPr/>
        <a:lstStyle/>
        <a:p>
          <a:endParaRPr lang="el-GR" sz="2400">
            <a:latin typeface="Calibri" pitchFamily="34" charset="0"/>
            <a:cs typeface="Calibri" pitchFamily="34" charset="0"/>
          </a:endParaRPr>
        </a:p>
      </dgm:t>
    </dgm:pt>
    <dgm:pt modelId="{D9FBE283-0B86-4012-BDF6-CCCE1B127C83}" type="sibTrans" cxnId="{39304052-B04B-425F-A35B-909CCB66F147}">
      <dgm:prSet/>
      <dgm:spPr/>
      <dgm:t>
        <a:bodyPr/>
        <a:lstStyle/>
        <a:p>
          <a:endParaRPr lang="el-GR" sz="2400">
            <a:latin typeface="Calibri" pitchFamily="34" charset="0"/>
            <a:cs typeface="Calibri" pitchFamily="34" charset="0"/>
          </a:endParaRPr>
        </a:p>
      </dgm:t>
    </dgm:pt>
    <dgm:pt modelId="{F03279EC-5C7F-479C-96B7-712D47106304}">
      <dgm:prSet phldrT="[Κείμενο]"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Προγραμμάτων: 1.436</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B216ACFF-7605-421A-86E0-19E175C7ABAA}" type="parTrans" cxnId="{F730E8E0-5FC0-460D-9ABD-C6E8CB9512CB}">
      <dgm:prSet/>
      <dgm:spPr/>
      <dgm:t>
        <a:bodyPr/>
        <a:lstStyle/>
        <a:p>
          <a:endParaRPr lang="el-GR" sz="2400">
            <a:latin typeface="Calibri" pitchFamily="34" charset="0"/>
            <a:cs typeface="Calibri" pitchFamily="34" charset="0"/>
          </a:endParaRPr>
        </a:p>
      </dgm:t>
    </dgm:pt>
    <dgm:pt modelId="{78D4E920-5E8B-4D0B-9AED-A50AB2B64204}" type="sibTrans" cxnId="{F730E8E0-5FC0-460D-9ABD-C6E8CB9512CB}">
      <dgm:prSet/>
      <dgm:spPr/>
      <dgm:t>
        <a:bodyPr/>
        <a:lstStyle/>
        <a:p>
          <a:endParaRPr lang="el-GR" sz="2400">
            <a:latin typeface="Calibri" pitchFamily="34" charset="0"/>
            <a:cs typeface="Calibri" pitchFamily="34" charset="0"/>
          </a:endParaRPr>
        </a:p>
      </dgm:t>
    </dgm:pt>
    <dgm:pt modelId="{4C812A11-0DF5-4966-9F39-BAEAC27D6F03}">
      <dgm:prSet phldrT="[Κείμενο]" custT="1"/>
      <dgm:spPr/>
      <dgm:t>
        <a:bodyPr/>
        <a:lstStyle/>
        <a:p>
          <a:pPr algn="ctr"/>
          <a:r>
            <a:rPr lang="el-GR" sz="1800" b="1" dirty="0">
              <a:latin typeface="Calibri" pitchFamily="34" charset="0"/>
              <a:cs typeface="Calibri" pitchFamily="34" charset="0"/>
            </a:rPr>
            <a:t>ΙΤΕΚ</a:t>
          </a:r>
          <a:endParaRPr lang="el-GR" sz="1600" b="1" dirty="0">
            <a:latin typeface="Calibri" pitchFamily="34" charset="0"/>
            <a:cs typeface="Calibri" pitchFamily="34" charset="0"/>
          </a:endParaRPr>
        </a:p>
        <a:p>
          <a:pPr algn="ctr"/>
          <a:endParaRPr lang="el-GR" sz="1600" b="1" dirty="0">
            <a:latin typeface="Calibri" pitchFamily="34" charset="0"/>
            <a:cs typeface="Calibri" pitchFamily="34" charset="0"/>
          </a:endParaRPr>
        </a:p>
      </dgm:t>
    </dgm:pt>
    <dgm:pt modelId="{9F5AA198-0FCF-4B01-80C3-FEDE18AEB63C}" type="parTrans" cxnId="{2587F9AD-3CB1-44CB-83B8-3670C11165B4}">
      <dgm:prSet/>
      <dgm:spPr/>
      <dgm:t>
        <a:bodyPr/>
        <a:lstStyle/>
        <a:p>
          <a:endParaRPr lang="el-GR" sz="2400">
            <a:latin typeface="Calibri" pitchFamily="34" charset="0"/>
            <a:cs typeface="Calibri" pitchFamily="34" charset="0"/>
          </a:endParaRPr>
        </a:p>
      </dgm:t>
    </dgm:pt>
    <dgm:pt modelId="{1398C34D-2F7B-4264-80AC-83C0E1FCCD70}" type="sibTrans" cxnId="{2587F9AD-3CB1-44CB-83B8-3670C11165B4}">
      <dgm:prSet/>
      <dgm:spPr/>
      <dgm:t>
        <a:bodyPr/>
        <a:lstStyle/>
        <a:p>
          <a:endParaRPr lang="el-GR" sz="2400">
            <a:latin typeface="Calibri" pitchFamily="34" charset="0"/>
            <a:cs typeface="Calibri" pitchFamily="34" charset="0"/>
          </a:endParaRPr>
        </a:p>
      </dgm:t>
    </dgm:pt>
    <dgm:pt modelId="{FA4CF38A-3320-4353-A880-FDE95520EB8D}">
      <dgm:prSet phldrT="[Κείμενο]" custT="1"/>
      <dgm:spPr/>
      <dgm:t>
        <a:bodyPr/>
        <a:lstStyle/>
        <a:p>
          <a:pPr algn="l"/>
          <a:r>
            <a:rPr lang="el-GR" sz="1100" b="1" dirty="0">
              <a:effectLst>
                <a:outerShdw blurRad="38100" dist="38100" dir="2700000" algn="tl">
                  <a:srgbClr val="000000">
                    <a:alpha val="43137"/>
                  </a:srgbClr>
                </a:outerShdw>
              </a:effectLst>
              <a:latin typeface="Calibri" pitchFamily="34" charset="0"/>
              <a:cs typeface="Calibri" pitchFamily="34" charset="0"/>
            </a:rPr>
            <a:t>Μελέτες</a:t>
          </a:r>
          <a:r>
            <a:rPr lang="en-US" sz="1100" b="1" dirty="0">
              <a:effectLst>
                <a:outerShdw blurRad="38100" dist="38100" dir="2700000" algn="tl">
                  <a:srgbClr val="000000">
                    <a:alpha val="43137"/>
                  </a:srgbClr>
                </a:outerShdw>
              </a:effectLst>
              <a:latin typeface="Calibri" pitchFamily="34" charset="0"/>
              <a:cs typeface="Calibri" pitchFamily="34" charset="0"/>
            </a:rPr>
            <a:t> </a:t>
          </a:r>
          <a:r>
            <a:rPr lang="el-GR" sz="1100" b="1" dirty="0">
              <a:effectLst>
                <a:outerShdw blurRad="38100" dist="38100" dir="2700000" algn="tl">
                  <a:srgbClr val="000000">
                    <a:alpha val="43137"/>
                  </a:srgbClr>
                </a:outerShdw>
              </a:effectLst>
              <a:latin typeface="Calibri" pitchFamily="34" charset="0"/>
              <a:cs typeface="Calibri" pitchFamily="34" charset="0"/>
            </a:rPr>
            <a:t>&amp; Έρευνες κατόπιν αιτημάτων φορέων </a:t>
          </a:r>
        </a:p>
      </dgm:t>
    </dgm:pt>
    <dgm:pt modelId="{C3E35D08-DF8F-4AB5-81E4-D07934257443}" type="parTrans" cxnId="{4F00583D-F271-4509-9AD2-A29A169620A2}">
      <dgm:prSet/>
      <dgm:spPr/>
      <dgm:t>
        <a:bodyPr/>
        <a:lstStyle/>
        <a:p>
          <a:endParaRPr lang="el-GR" sz="2400">
            <a:latin typeface="Calibri" pitchFamily="34" charset="0"/>
            <a:cs typeface="Calibri" pitchFamily="34" charset="0"/>
          </a:endParaRPr>
        </a:p>
      </dgm:t>
    </dgm:pt>
    <dgm:pt modelId="{2D69ABFF-639F-4172-A598-0221667DB9DE}" type="sibTrans" cxnId="{4F00583D-F271-4509-9AD2-A29A169620A2}">
      <dgm:prSet/>
      <dgm:spPr/>
      <dgm:t>
        <a:bodyPr/>
        <a:lstStyle/>
        <a:p>
          <a:endParaRPr lang="el-GR" sz="2400">
            <a:latin typeface="Calibri" pitchFamily="34" charset="0"/>
            <a:cs typeface="Calibri" pitchFamily="34" charset="0"/>
          </a:endParaRPr>
        </a:p>
      </dgm:t>
    </dgm:pt>
    <dgm:pt modelId="{C26FCC29-58FE-4CF1-83C8-97802AA6E047}">
      <dgm:prSet custT="1"/>
      <dgm:spPr/>
      <dgm:t>
        <a:bodyPr/>
        <a:lstStyle/>
        <a:p>
          <a:pPr algn="l">
            <a:lnSpc>
              <a:spcPct val="150000"/>
            </a:lnSpc>
          </a:pPr>
          <a:r>
            <a:rPr lang="en-US" sz="1100" b="1" dirty="0">
              <a:effectLst>
                <a:outerShdw blurRad="38100" dist="38100" dir="2700000" algn="tl">
                  <a:srgbClr val="000000">
                    <a:alpha val="43137"/>
                  </a:srgbClr>
                </a:outerShdw>
              </a:effectLst>
              <a:latin typeface="Calibri" pitchFamily="34" charset="0"/>
              <a:cs typeface="Calibri" pitchFamily="34" charset="0"/>
            </a:rPr>
            <a:t>2</a:t>
          </a:r>
          <a:r>
            <a:rPr lang="el-GR" sz="1100" b="1" dirty="0">
              <a:effectLst>
                <a:outerShdw blurRad="38100" dist="38100" dir="2700000" algn="tl">
                  <a:srgbClr val="000000">
                    <a:alpha val="43137"/>
                  </a:srgbClr>
                </a:outerShdw>
              </a:effectLst>
              <a:latin typeface="Calibri" pitchFamily="34" charset="0"/>
              <a:cs typeface="Calibri" pitchFamily="34" charset="0"/>
            </a:rPr>
            <a:t>.722 απόφοιτοι</a:t>
          </a:r>
        </a:p>
      </dgm:t>
    </dgm:pt>
    <dgm:pt modelId="{0DD2CF97-B2D2-4332-ABB5-EC40BB0BFF97}" type="parTrans" cxnId="{32B016AE-1A6A-46CB-9950-47DF277FE776}">
      <dgm:prSet/>
      <dgm:spPr/>
      <dgm:t>
        <a:bodyPr/>
        <a:lstStyle/>
        <a:p>
          <a:endParaRPr lang="el-GR" sz="2400">
            <a:latin typeface="Calibri" pitchFamily="34" charset="0"/>
            <a:cs typeface="Calibri" pitchFamily="34" charset="0"/>
          </a:endParaRPr>
        </a:p>
      </dgm:t>
    </dgm:pt>
    <dgm:pt modelId="{E5DE63CA-D451-403B-9D71-8F3DA7402A46}" type="sibTrans" cxnId="{32B016AE-1A6A-46CB-9950-47DF277FE776}">
      <dgm:prSet/>
      <dgm:spPr/>
      <dgm:t>
        <a:bodyPr/>
        <a:lstStyle/>
        <a:p>
          <a:endParaRPr lang="el-GR" sz="2400">
            <a:latin typeface="Calibri" pitchFamily="34" charset="0"/>
            <a:cs typeface="Calibri" pitchFamily="34" charset="0"/>
          </a:endParaRPr>
        </a:p>
      </dgm:t>
    </dgm:pt>
    <dgm:pt modelId="{C0C11FE6-88DF-463A-85CB-10DCC9C733F5}">
      <dgm:prSet custT="1"/>
      <dgm:spPr/>
      <dgm:t>
        <a:bodyPr/>
        <a:lstStyle/>
        <a:p>
          <a:pPr algn="l">
            <a:lnSpc>
              <a:spcPct val="150000"/>
            </a:lnSpc>
          </a:pPr>
          <a:r>
            <a:rPr lang="en-US" sz="1100" b="1" dirty="0">
              <a:effectLst>
                <a:outerShdw blurRad="38100" dist="38100" dir="2700000" algn="tl">
                  <a:srgbClr val="000000">
                    <a:alpha val="43137"/>
                  </a:srgbClr>
                </a:outerShdw>
              </a:effectLst>
              <a:latin typeface="Calibri" pitchFamily="34" charset="0"/>
              <a:cs typeface="Calibri" pitchFamily="34" charset="0"/>
            </a:rPr>
            <a:t>A</a:t>
          </a:r>
          <a:r>
            <a:rPr lang="el-GR" sz="1100" b="1" dirty="0" err="1">
              <a:effectLst>
                <a:outerShdw blurRad="38100" dist="38100" dir="2700000" algn="tl">
                  <a:srgbClr val="000000">
                    <a:alpha val="43137"/>
                  </a:srgbClr>
                </a:outerShdw>
              </a:effectLst>
              <a:latin typeface="Calibri" pitchFamily="34" charset="0"/>
              <a:cs typeface="Calibri" pitchFamily="34" charset="0"/>
            </a:rPr>
            <a:t>πόφοιτοι</a:t>
          </a:r>
          <a:r>
            <a:rPr lang="el-GR" sz="1100" b="1" dirty="0">
              <a:effectLst>
                <a:outerShdw blurRad="38100" dist="38100" dir="2700000" algn="tl">
                  <a:srgbClr val="000000">
                    <a:alpha val="43137"/>
                  </a:srgbClr>
                </a:outerShdw>
              </a:effectLst>
              <a:latin typeface="Calibri" pitchFamily="34" charset="0"/>
              <a:cs typeface="Calibri" pitchFamily="34" charset="0"/>
            </a:rPr>
            <a:t> υψηλών τυπικών προσόντων </a:t>
          </a:r>
        </a:p>
      </dgm:t>
    </dgm:pt>
    <dgm:pt modelId="{0C967323-652C-4B27-AC23-327229442EFF}" type="parTrans" cxnId="{993ACF20-582A-43E4-8723-75C57E114B85}">
      <dgm:prSet/>
      <dgm:spPr/>
      <dgm:t>
        <a:bodyPr/>
        <a:lstStyle/>
        <a:p>
          <a:endParaRPr lang="el-GR" sz="2400">
            <a:latin typeface="Calibri" pitchFamily="34" charset="0"/>
            <a:cs typeface="Calibri" pitchFamily="34" charset="0"/>
          </a:endParaRPr>
        </a:p>
      </dgm:t>
    </dgm:pt>
    <dgm:pt modelId="{08400F40-97AF-41A2-AEF5-6293062FFE98}" type="sibTrans" cxnId="{993ACF20-582A-43E4-8723-75C57E114B85}">
      <dgm:prSet/>
      <dgm:spPr/>
      <dgm:t>
        <a:bodyPr/>
        <a:lstStyle/>
        <a:p>
          <a:endParaRPr lang="el-GR" sz="2400">
            <a:latin typeface="Calibri" pitchFamily="34" charset="0"/>
            <a:cs typeface="Calibri" pitchFamily="34" charset="0"/>
          </a:endParaRPr>
        </a:p>
      </dgm:t>
    </dgm:pt>
    <dgm:pt modelId="{BE5361A3-FDC5-4393-A420-E60FB1F48DA2}">
      <dgm:prSet custT="1"/>
      <dgm:spPr/>
      <dgm:t>
        <a:bodyPr/>
        <a:lstStyle/>
        <a:p>
          <a:pPr algn="l">
            <a:lnSpc>
              <a:spcPct val="90000"/>
            </a:lnSpc>
          </a:pPr>
          <a:endParaRPr lang="el-GR" sz="1200" dirty="0">
            <a:latin typeface="Calibri" pitchFamily="34" charset="0"/>
            <a:cs typeface="Calibri" pitchFamily="34" charset="0"/>
          </a:endParaRPr>
        </a:p>
      </dgm:t>
    </dgm:pt>
    <dgm:pt modelId="{D9D88084-67F3-450B-AE95-45A860134953}" type="parTrans" cxnId="{7C6CD39A-C676-4A39-9F10-892056B02BC5}">
      <dgm:prSet/>
      <dgm:spPr/>
      <dgm:t>
        <a:bodyPr/>
        <a:lstStyle/>
        <a:p>
          <a:endParaRPr lang="el-GR" sz="2400">
            <a:latin typeface="Calibri" pitchFamily="34" charset="0"/>
            <a:cs typeface="Calibri" pitchFamily="34" charset="0"/>
          </a:endParaRPr>
        </a:p>
      </dgm:t>
    </dgm:pt>
    <dgm:pt modelId="{5CCCF189-3889-4774-993A-F4375ABEBAB4}" type="sibTrans" cxnId="{7C6CD39A-C676-4A39-9F10-892056B02BC5}">
      <dgm:prSet/>
      <dgm:spPr/>
      <dgm:t>
        <a:bodyPr/>
        <a:lstStyle/>
        <a:p>
          <a:endParaRPr lang="el-GR" sz="2400">
            <a:latin typeface="Calibri" pitchFamily="34" charset="0"/>
            <a:cs typeface="Calibri" pitchFamily="34" charset="0"/>
          </a:endParaRPr>
        </a:p>
      </dgm:t>
    </dgm:pt>
    <dgm:pt modelId="{4EAD82CA-CAE9-44B6-9BEF-51E41AC8D417}">
      <dgm:prSet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a:t>
          </a:r>
          <a:r>
            <a:rPr lang="el-GR" sz="1100" b="1" dirty="0" err="1" smtClean="0">
              <a:effectLst>
                <a:outerShdw blurRad="38100" dist="38100" dir="2700000" algn="tl">
                  <a:srgbClr val="000000">
                    <a:alpha val="43137"/>
                  </a:srgbClr>
                </a:outerShdw>
              </a:effectLst>
              <a:latin typeface="Calibri" pitchFamily="34" charset="0"/>
              <a:cs typeface="Calibri" pitchFamily="34" charset="0"/>
            </a:rPr>
            <a:t>Επιμορφούμενων</a:t>
          </a:r>
          <a:r>
            <a:rPr lang="el-GR" sz="1100" b="1" dirty="0" smtClean="0">
              <a:effectLst>
                <a:outerShdw blurRad="38100" dist="38100" dir="2700000" algn="tl">
                  <a:srgbClr val="000000">
                    <a:alpha val="43137"/>
                  </a:srgbClr>
                </a:outerShdw>
              </a:effectLst>
              <a:latin typeface="Calibri" pitchFamily="34" charset="0"/>
              <a:cs typeface="Calibri" pitchFamily="34" charset="0"/>
            </a:rPr>
            <a:t>: 29.003</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41950D95-0FD4-471F-97BF-106E031BCDA6}" type="parTrans" cxnId="{4B5629BE-2FE2-4165-81EA-0F2C19A1BEBE}">
      <dgm:prSet/>
      <dgm:spPr/>
      <dgm:t>
        <a:bodyPr/>
        <a:lstStyle/>
        <a:p>
          <a:endParaRPr lang="el-GR" sz="2400">
            <a:latin typeface="Calibri" pitchFamily="34" charset="0"/>
            <a:cs typeface="Calibri" pitchFamily="34" charset="0"/>
          </a:endParaRPr>
        </a:p>
      </dgm:t>
    </dgm:pt>
    <dgm:pt modelId="{5F18F1B5-955D-43B7-B006-467B1395CD20}" type="sibTrans" cxnId="{4B5629BE-2FE2-4165-81EA-0F2C19A1BEBE}">
      <dgm:prSet/>
      <dgm:spPr/>
      <dgm:t>
        <a:bodyPr/>
        <a:lstStyle/>
        <a:p>
          <a:endParaRPr lang="el-GR" sz="2400">
            <a:latin typeface="Calibri" pitchFamily="34" charset="0"/>
            <a:cs typeface="Calibri" pitchFamily="34" charset="0"/>
          </a:endParaRPr>
        </a:p>
      </dgm:t>
    </dgm:pt>
    <dgm:pt modelId="{4FB5A5EC-B65F-4D7B-94C3-F23BEE8385B0}">
      <dgm:prSet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Εκπαιδευτών: 1.403 άτομα</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839A31D6-2BD7-417D-9DA5-57EE09558179}" type="parTrans" cxnId="{97FBCBED-A0D1-4154-BFD7-AD7E07593B93}">
      <dgm:prSet/>
      <dgm:spPr/>
      <dgm:t>
        <a:bodyPr/>
        <a:lstStyle/>
        <a:p>
          <a:endParaRPr lang="el-GR" sz="2400">
            <a:latin typeface="Calibri" pitchFamily="34" charset="0"/>
            <a:cs typeface="Calibri" pitchFamily="34" charset="0"/>
          </a:endParaRPr>
        </a:p>
      </dgm:t>
    </dgm:pt>
    <dgm:pt modelId="{649E5A92-AD99-4AF7-8485-E934B97B1B19}" type="sibTrans" cxnId="{97FBCBED-A0D1-4154-BFD7-AD7E07593B93}">
      <dgm:prSet/>
      <dgm:spPr/>
      <dgm:t>
        <a:bodyPr/>
        <a:lstStyle/>
        <a:p>
          <a:endParaRPr lang="el-GR" sz="2400">
            <a:latin typeface="Calibri" pitchFamily="34" charset="0"/>
            <a:cs typeface="Calibri" pitchFamily="34" charset="0"/>
          </a:endParaRPr>
        </a:p>
      </dgm:t>
    </dgm:pt>
    <dgm:pt modelId="{5CE8AA12-8D10-453E-A77A-02D9FE5DA8DF}">
      <dgm:prSet custT="1"/>
      <dgm:spPr/>
      <dgm:t>
        <a:bodyPr/>
        <a:lstStyle/>
        <a:p>
          <a:pPr algn="l"/>
          <a:endParaRPr lang="el-GR" sz="1100" dirty="0">
            <a:latin typeface="Calibri" pitchFamily="34" charset="0"/>
            <a:cs typeface="Calibri" pitchFamily="34" charset="0"/>
          </a:endParaRPr>
        </a:p>
      </dgm:t>
    </dgm:pt>
    <dgm:pt modelId="{29A47E3B-9FFD-4513-8D06-E4C3CFC362C1}" type="parTrans" cxnId="{7F919109-CC17-42E2-8CA1-42DFA4361E78}">
      <dgm:prSet/>
      <dgm:spPr/>
      <dgm:t>
        <a:bodyPr/>
        <a:lstStyle/>
        <a:p>
          <a:endParaRPr lang="el-GR" sz="2400">
            <a:latin typeface="Calibri" pitchFamily="34" charset="0"/>
            <a:cs typeface="Calibri" pitchFamily="34" charset="0"/>
          </a:endParaRPr>
        </a:p>
      </dgm:t>
    </dgm:pt>
    <dgm:pt modelId="{37766199-CE9D-49C5-BC69-ACAF18718972}" type="sibTrans" cxnId="{7F919109-CC17-42E2-8CA1-42DFA4361E78}">
      <dgm:prSet/>
      <dgm:spPr/>
      <dgm:t>
        <a:bodyPr/>
        <a:lstStyle/>
        <a:p>
          <a:endParaRPr lang="el-GR" sz="2400">
            <a:latin typeface="Calibri" pitchFamily="34" charset="0"/>
            <a:cs typeface="Calibri" pitchFamily="34" charset="0"/>
          </a:endParaRPr>
        </a:p>
      </dgm:t>
    </dgm:pt>
    <dgm:pt modelId="{7ED91A49-5CD5-49FA-98F4-CBAAFAF0AE11}">
      <dgm:prSet custT="1"/>
      <dgm:spPr/>
      <dgm:t>
        <a:bodyPr/>
        <a:lstStyle/>
        <a:p>
          <a:pPr algn="l"/>
          <a:endParaRPr lang="el-GR" sz="1100" dirty="0">
            <a:latin typeface="Calibri" pitchFamily="34" charset="0"/>
            <a:cs typeface="Calibri" pitchFamily="34" charset="0"/>
          </a:endParaRPr>
        </a:p>
      </dgm:t>
    </dgm:pt>
    <dgm:pt modelId="{F066D229-E79B-4C3B-AEE7-6D2D36048D65}" type="parTrans" cxnId="{8393F276-17E3-48FE-A6A6-7AB81BB2A279}">
      <dgm:prSet/>
      <dgm:spPr/>
      <dgm:t>
        <a:bodyPr/>
        <a:lstStyle/>
        <a:p>
          <a:endParaRPr lang="el-GR" sz="2400">
            <a:latin typeface="Calibri" pitchFamily="34" charset="0"/>
            <a:cs typeface="Calibri" pitchFamily="34" charset="0"/>
          </a:endParaRPr>
        </a:p>
      </dgm:t>
    </dgm:pt>
    <dgm:pt modelId="{685C143B-CE20-46D7-82B2-0F19DC128797}" type="sibTrans" cxnId="{8393F276-17E3-48FE-A6A6-7AB81BB2A279}">
      <dgm:prSet/>
      <dgm:spPr/>
      <dgm:t>
        <a:bodyPr/>
        <a:lstStyle/>
        <a:p>
          <a:endParaRPr lang="el-GR" sz="2400">
            <a:latin typeface="Calibri" pitchFamily="34" charset="0"/>
            <a:cs typeface="Calibri" pitchFamily="34" charset="0"/>
          </a:endParaRPr>
        </a:p>
      </dgm:t>
    </dgm:pt>
    <dgm:pt modelId="{E7600B35-D897-4E67-9596-EC50080829ED}" type="pres">
      <dgm:prSet presAssocID="{B36F2C1E-0B01-4BC5-8037-D459AB1CFD46}" presName="Name0" presStyleCnt="0">
        <dgm:presLayoutVars>
          <dgm:dir/>
          <dgm:resizeHandles val="exact"/>
        </dgm:presLayoutVars>
      </dgm:prSet>
      <dgm:spPr/>
      <dgm:t>
        <a:bodyPr/>
        <a:lstStyle/>
        <a:p>
          <a:endParaRPr lang="el-GR"/>
        </a:p>
      </dgm:t>
    </dgm:pt>
    <dgm:pt modelId="{2154CDCF-4172-4025-B440-C2FBA51E80A7}" type="pres">
      <dgm:prSet presAssocID="{AB92328C-B29E-4626-B873-AD4653444B55}" presName="node" presStyleLbl="node1" presStyleIdx="0" presStyleCnt="3">
        <dgm:presLayoutVars>
          <dgm:bulletEnabled val="1"/>
        </dgm:presLayoutVars>
      </dgm:prSet>
      <dgm:spPr/>
      <dgm:t>
        <a:bodyPr/>
        <a:lstStyle/>
        <a:p>
          <a:endParaRPr lang="el-GR"/>
        </a:p>
      </dgm:t>
    </dgm:pt>
    <dgm:pt modelId="{227C4205-749B-424D-8804-CC8AF05BDD88}" type="pres">
      <dgm:prSet presAssocID="{ED22EA50-AA4C-4B81-994C-362C9C95F9EE}" presName="sibTrans" presStyleCnt="0"/>
      <dgm:spPr/>
      <dgm:t>
        <a:bodyPr/>
        <a:lstStyle/>
        <a:p>
          <a:endParaRPr lang="el-GR"/>
        </a:p>
      </dgm:t>
    </dgm:pt>
    <dgm:pt modelId="{F99380A1-7DB0-4CF3-BEAE-53B5C8205B5D}" type="pres">
      <dgm:prSet presAssocID="{66682C61-50C1-4246-B955-8ABDBE938E72}" presName="node" presStyleLbl="node1" presStyleIdx="1" presStyleCnt="3" custLinFactNeighborY="-2439">
        <dgm:presLayoutVars>
          <dgm:bulletEnabled val="1"/>
        </dgm:presLayoutVars>
      </dgm:prSet>
      <dgm:spPr/>
      <dgm:t>
        <a:bodyPr/>
        <a:lstStyle/>
        <a:p>
          <a:endParaRPr lang="el-GR"/>
        </a:p>
      </dgm:t>
    </dgm:pt>
    <dgm:pt modelId="{F4BE17BA-EAD2-4E01-B75C-BE45A9BEA26A}" type="pres">
      <dgm:prSet presAssocID="{D9FBE283-0B86-4012-BDF6-CCCE1B127C83}" presName="sibTrans" presStyleCnt="0"/>
      <dgm:spPr/>
      <dgm:t>
        <a:bodyPr/>
        <a:lstStyle/>
        <a:p>
          <a:endParaRPr lang="el-GR"/>
        </a:p>
      </dgm:t>
    </dgm:pt>
    <dgm:pt modelId="{1F4EEDBF-00FA-4656-9F0F-C030E5B11FE1}" type="pres">
      <dgm:prSet presAssocID="{4C812A11-0DF5-4966-9F39-BAEAC27D6F03}" presName="node" presStyleLbl="node1" presStyleIdx="2" presStyleCnt="3">
        <dgm:presLayoutVars>
          <dgm:bulletEnabled val="1"/>
        </dgm:presLayoutVars>
      </dgm:prSet>
      <dgm:spPr/>
      <dgm:t>
        <a:bodyPr/>
        <a:lstStyle/>
        <a:p>
          <a:endParaRPr lang="el-GR"/>
        </a:p>
      </dgm:t>
    </dgm:pt>
  </dgm:ptLst>
  <dgm:cxnLst>
    <dgm:cxn modelId="{27A8126A-864D-4BE8-AD04-831F1554B3F1}" type="presOf" srcId="{C26FCC29-58FE-4CF1-83C8-97802AA6E047}" destId="{2154CDCF-4172-4025-B440-C2FBA51E80A7}" srcOrd="0" destOrd="2" presId="urn:microsoft.com/office/officeart/2005/8/layout/hList6"/>
    <dgm:cxn modelId="{22F44ADB-2F61-4105-A371-C609C07C6F9C}" srcId="{B36F2C1E-0B01-4BC5-8037-D459AB1CFD46}" destId="{AB92328C-B29E-4626-B873-AD4653444B55}" srcOrd="0" destOrd="0" parTransId="{B3563DEE-E2DE-4908-BAB8-9FD97D4CDC4F}" sibTransId="{ED22EA50-AA4C-4B81-994C-362C9C95F9EE}"/>
    <dgm:cxn modelId="{993ACF20-582A-43E4-8723-75C57E114B85}" srcId="{AB92328C-B29E-4626-B873-AD4653444B55}" destId="{C0C11FE6-88DF-463A-85CB-10DCC9C733F5}" srcOrd="2" destOrd="0" parTransId="{0C967323-652C-4B27-AC23-327229442EFF}" sibTransId="{08400F40-97AF-41A2-AEF5-6293062FFE98}"/>
    <dgm:cxn modelId="{5BE2BF7B-5271-43DE-BBAA-6809550964F5}" type="presOf" srcId="{4EAD82CA-CAE9-44B6-9BEF-51E41AC8D417}" destId="{F99380A1-7DB0-4CF3-BEAE-53B5C8205B5D}" srcOrd="0" destOrd="2" presId="urn:microsoft.com/office/officeart/2005/8/layout/hList6"/>
    <dgm:cxn modelId="{32B016AE-1A6A-46CB-9950-47DF277FE776}" srcId="{AB92328C-B29E-4626-B873-AD4653444B55}" destId="{C26FCC29-58FE-4CF1-83C8-97802AA6E047}" srcOrd="1" destOrd="0" parTransId="{0DD2CF97-B2D2-4332-ABB5-EC40BB0BFF97}" sibTransId="{E5DE63CA-D451-403B-9D71-8F3DA7402A46}"/>
    <dgm:cxn modelId="{2587F9AD-3CB1-44CB-83B8-3670C11165B4}" srcId="{B36F2C1E-0B01-4BC5-8037-D459AB1CFD46}" destId="{4C812A11-0DF5-4966-9F39-BAEAC27D6F03}" srcOrd="2" destOrd="0" parTransId="{9F5AA198-0FCF-4B01-80C3-FEDE18AEB63C}" sibTransId="{1398C34D-2F7B-4264-80AC-83C0E1FCCD70}"/>
    <dgm:cxn modelId="{D5A28DE3-70EA-426B-8317-DF3DC8C3ABC7}" type="presOf" srcId="{FA4CF38A-3320-4353-A880-FDE95520EB8D}" destId="{1F4EEDBF-00FA-4656-9F0F-C030E5B11FE1}" srcOrd="0" destOrd="1" presId="urn:microsoft.com/office/officeart/2005/8/layout/hList6"/>
    <dgm:cxn modelId="{BDC018CB-EFD8-4E75-8B3C-9B2908225BC9}" type="presOf" srcId="{C0C11FE6-88DF-463A-85CB-10DCC9C733F5}" destId="{2154CDCF-4172-4025-B440-C2FBA51E80A7}" srcOrd="0" destOrd="3" presId="urn:microsoft.com/office/officeart/2005/8/layout/hList6"/>
    <dgm:cxn modelId="{B2F5A793-B252-45BF-A39B-E9DF7BB6FFEF}" srcId="{AB92328C-B29E-4626-B873-AD4653444B55}" destId="{70999028-EA18-4697-B40D-9FBDCC419216}" srcOrd="0" destOrd="0" parTransId="{A6AE1DB0-07B7-46B2-8DA2-F47105207273}" sibTransId="{C4A1B3C3-6BD1-4AA8-8C67-ABBA2D2ADA1D}"/>
    <dgm:cxn modelId="{7F919109-CC17-42E2-8CA1-42DFA4361E78}" srcId="{4C812A11-0DF5-4966-9F39-BAEAC27D6F03}" destId="{5CE8AA12-8D10-453E-A77A-02D9FE5DA8DF}" srcOrd="1" destOrd="0" parTransId="{29A47E3B-9FFD-4513-8D06-E4C3CFC362C1}" sibTransId="{37766199-CE9D-49C5-BC69-ACAF18718972}"/>
    <dgm:cxn modelId="{97FBCBED-A0D1-4154-BFD7-AD7E07593B93}" srcId="{66682C61-50C1-4246-B955-8ABDBE938E72}" destId="{4FB5A5EC-B65F-4D7B-94C3-F23BEE8385B0}" srcOrd="2" destOrd="0" parTransId="{839A31D6-2BD7-417D-9DA5-57EE09558179}" sibTransId="{649E5A92-AD99-4AF7-8485-E934B97B1B19}"/>
    <dgm:cxn modelId="{0812405C-F766-45F6-A88B-730991CFA60C}" type="presOf" srcId="{66682C61-50C1-4246-B955-8ABDBE938E72}" destId="{F99380A1-7DB0-4CF3-BEAE-53B5C8205B5D}" srcOrd="0" destOrd="0" presId="urn:microsoft.com/office/officeart/2005/8/layout/hList6"/>
    <dgm:cxn modelId="{0CDC13AC-9B96-4786-9B8A-1F4BCB66443A}" type="presOf" srcId="{70999028-EA18-4697-B40D-9FBDCC419216}" destId="{2154CDCF-4172-4025-B440-C2FBA51E80A7}" srcOrd="0" destOrd="1" presId="urn:microsoft.com/office/officeart/2005/8/layout/hList6"/>
    <dgm:cxn modelId="{21A0312B-9F02-4AF5-8FE2-C0F96D1E11E8}" type="presOf" srcId="{BE5361A3-FDC5-4393-A420-E60FB1F48DA2}" destId="{2154CDCF-4172-4025-B440-C2FBA51E80A7}" srcOrd="0" destOrd="4" presId="urn:microsoft.com/office/officeart/2005/8/layout/hList6"/>
    <dgm:cxn modelId="{973314F9-CDC1-4C11-8C69-E379853CBB24}" type="presOf" srcId="{4C812A11-0DF5-4966-9F39-BAEAC27D6F03}" destId="{1F4EEDBF-00FA-4656-9F0F-C030E5B11FE1}" srcOrd="0" destOrd="0" presId="urn:microsoft.com/office/officeart/2005/8/layout/hList6"/>
    <dgm:cxn modelId="{4B5629BE-2FE2-4165-81EA-0F2C19A1BEBE}" srcId="{66682C61-50C1-4246-B955-8ABDBE938E72}" destId="{4EAD82CA-CAE9-44B6-9BEF-51E41AC8D417}" srcOrd="1" destOrd="0" parTransId="{41950D95-0FD4-471F-97BF-106E031BCDA6}" sibTransId="{5F18F1B5-955D-43B7-B006-467B1395CD20}"/>
    <dgm:cxn modelId="{418CF706-0C36-4274-AABC-7664A7C31618}" type="presOf" srcId="{AB92328C-B29E-4626-B873-AD4653444B55}" destId="{2154CDCF-4172-4025-B440-C2FBA51E80A7}" srcOrd="0" destOrd="0" presId="urn:microsoft.com/office/officeart/2005/8/layout/hList6"/>
    <dgm:cxn modelId="{4F00583D-F271-4509-9AD2-A29A169620A2}" srcId="{4C812A11-0DF5-4966-9F39-BAEAC27D6F03}" destId="{FA4CF38A-3320-4353-A880-FDE95520EB8D}" srcOrd="0" destOrd="0" parTransId="{C3E35D08-DF8F-4AB5-81E4-D07934257443}" sibTransId="{2D69ABFF-639F-4172-A598-0221667DB9DE}"/>
    <dgm:cxn modelId="{49B0E163-84EA-440D-8824-640A9D6E19EE}" type="presOf" srcId="{7ED91A49-5CD5-49FA-98F4-CBAAFAF0AE11}" destId="{1F4EEDBF-00FA-4656-9F0F-C030E5B11FE1}" srcOrd="0" destOrd="3" presId="urn:microsoft.com/office/officeart/2005/8/layout/hList6"/>
    <dgm:cxn modelId="{6108A61C-82C0-4D7B-9959-4DDA3FD6DABB}" type="presOf" srcId="{F03279EC-5C7F-479C-96B7-712D47106304}" destId="{F99380A1-7DB0-4CF3-BEAE-53B5C8205B5D}" srcOrd="0" destOrd="1" presId="urn:microsoft.com/office/officeart/2005/8/layout/hList6"/>
    <dgm:cxn modelId="{8E303F6F-0811-4B6B-B215-247858840558}" type="presOf" srcId="{B36F2C1E-0B01-4BC5-8037-D459AB1CFD46}" destId="{E7600B35-D897-4E67-9596-EC50080829ED}" srcOrd="0" destOrd="0" presId="urn:microsoft.com/office/officeart/2005/8/layout/hList6"/>
    <dgm:cxn modelId="{7C6CD39A-C676-4A39-9F10-892056B02BC5}" srcId="{AB92328C-B29E-4626-B873-AD4653444B55}" destId="{BE5361A3-FDC5-4393-A420-E60FB1F48DA2}" srcOrd="3" destOrd="0" parTransId="{D9D88084-67F3-450B-AE95-45A860134953}" sibTransId="{5CCCF189-3889-4774-993A-F4375ABEBAB4}"/>
    <dgm:cxn modelId="{8393F276-17E3-48FE-A6A6-7AB81BB2A279}" srcId="{4C812A11-0DF5-4966-9F39-BAEAC27D6F03}" destId="{7ED91A49-5CD5-49FA-98F4-CBAAFAF0AE11}" srcOrd="2" destOrd="0" parTransId="{F066D229-E79B-4C3B-AEE7-6D2D36048D65}" sibTransId="{685C143B-CE20-46D7-82B2-0F19DC128797}"/>
    <dgm:cxn modelId="{CE2FDA51-E815-49C0-818C-F4CA4BE3D331}" type="presOf" srcId="{4FB5A5EC-B65F-4D7B-94C3-F23BEE8385B0}" destId="{F99380A1-7DB0-4CF3-BEAE-53B5C8205B5D}" srcOrd="0" destOrd="3" presId="urn:microsoft.com/office/officeart/2005/8/layout/hList6"/>
    <dgm:cxn modelId="{39304052-B04B-425F-A35B-909CCB66F147}" srcId="{B36F2C1E-0B01-4BC5-8037-D459AB1CFD46}" destId="{66682C61-50C1-4246-B955-8ABDBE938E72}" srcOrd="1" destOrd="0" parTransId="{2A2DFFAB-FCC3-4F0F-8E61-D06BB6DCB16B}" sibTransId="{D9FBE283-0B86-4012-BDF6-CCCE1B127C83}"/>
    <dgm:cxn modelId="{F108458A-71B6-4A30-9180-F8A1CA960BA0}" type="presOf" srcId="{5CE8AA12-8D10-453E-A77A-02D9FE5DA8DF}" destId="{1F4EEDBF-00FA-4656-9F0F-C030E5B11FE1}" srcOrd="0" destOrd="2" presId="urn:microsoft.com/office/officeart/2005/8/layout/hList6"/>
    <dgm:cxn modelId="{F730E8E0-5FC0-460D-9ABD-C6E8CB9512CB}" srcId="{66682C61-50C1-4246-B955-8ABDBE938E72}" destId="{F03279EC-5C7F-479C-96B7-712D47106304}" srcOrd="0" destOrd="0" parTransId="{B216ACFF-7605-421A-86E0-19E175C7ABAA}" sibTransId="{78D4E920-5E8B-4D0B-9AED-A50AB2B64204}"/>
    <dgm:cxn modelId="{7757CFC9-9B81-48CA-9464-1C2776BADB70}" type="presParOf" srcId="{E7600B35-D897-4E67-9596-EC50080829ED}" destId="{2154CDCF-4172-4025-B440-C2FBA51E80A7}" srcOrd="0" destOrd="0" presId="urn:microsoft.com/office/officeart/2005/8/layout/hList6"/>
    <dgm:cxn modelId="{7EE3E481-83C4-40E0-83A8-882450532123}" type="presParOf" srcId="{E7600B35-D897-4E67-9596-EC50080829ED}" destId="{227C4205-749B-424D-8804-CC8AF05BDD88}" srcOrd="1" destOrd="0" presId="urn:microsoft.com/office/officeart/2005/8/layout/hList6"/>
    <dgm:cxn modelId="{776D6695-744E-4242-8851-23BBA7564152}" type="presParOf" srcId="{E7600B35-D897-4E67-9596-EC50080829ED}" destId="{F99380A1-7DB0-4CF3-BEAE-53B5C8205B5D}" srcOrd="2" destOrd="0" presId="urn:microsoft.com/office/officeart/2005/8/layout/hList6"/>
    <dgm:cxn modelId="{CE635A8F-C683-40F9-870D-0ECE3BB0B715}" type="presParOf" srcId="{E7600B35-D897-4E67-9596-EC50080829ED}" destId="{F4BE17BA-EAD2-4E01-B75C-BE45A9BEA26A}" srcOrd="3" destOrd="0" presId="urn:microsoft.com/office/officeart/2005/8/layout/hList6"/>
    <dgm:cxn modelId="{407B09DA-2631-4409-89E7-A9C51D0487D9}" type="presParOf" srcId="{E7600B35-D897-4E67-9596-EC50080829ED}" destId="{1F4EEDBF-00FA-4656-9F0F-C030E5B11FE1}" srcOrd="4" destOrd="0" presId="urn:microsoft.com/office/officeart/2005/8/layout/hList6"/>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2A8EEE-C469-438F-8287-D8B7CD69EC59}" type="doc">
      <dgm:prSet loTypeId="urn:microsoft.com/office/officeart/2005/8/layout/process4" loCatId="list" qsTypeId="urn:microsoft.com/office/officeart/2005/8/quickstyle/simple5" qsCatId="simple" csTypeId="urn:microsoft.com/office/officeart/2005/8/colors/accent1_2" csCatId="accent1" phldr="1"/>
      <dgm:spPr/>
      <dgm:t>
        <a:bodyPr/>
        <a:lstStyle/>
        <a:p>
          <a:endParaRPr lang="el-GR"/>
        </a:p>
      </dgm:t>
    </dgm:pt>
    <dgm:pt modelId="{4A0EFB4C-4C22-46BB-A313-9ABD10DB2917}">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sz="1400" b="1" dirty="0"/>
        </a:p>
        <a:p>
          <a:pPr marL="0" marR="0" indent="0" defTabSz="914400" eaLnBrk="1" fontAlgn="auto" latinLnBrk="0" hangingPunct="1">
            <a:lnSpc>
              <a:spcPct val="100000"/>
            </a:lnSpc>
            <a:spcBef>
              <a:spcPts val="0"/>
            </a:spcBef>
            <a:spcAft>
              <a:spcPts val="0"/>
            </a:spcAft>
            <a:buClrTx/>
            <a:buSzTx/>
            <a:buFontTx/>
            <a:buNone/>
            <a:tabLst/>
            <a:defRPr/>
          </a:pPr>
          <a:r>
            <a:rPr lang="el-GR" sz="1100" b="1" dirty="0"/>
            <a:t>ΕΙΣΑΓΩΓΙΚΟΣ ΔΙΑΓΩΝΙΣΜΟΣ     </a:t>
          </a:r>
        </a:p>
        <a:p>
          <a:pPr marL="0" marR="0" indent="0" defTabSz="914400" eaLnBrk="1" fontAlgn="auto" latinLnBrk="0" hangingPunct="1">
            <a:lnSpc>
              <a:spcPct val="100000"/>
            </a:lnSpc>
            <a:spcBef>
              <a:spcPts val="0"/>
            </a:spcBef>
            <a:spcAft>
              <a:spcPts val="0"/>
            </a:spcAft>
            <a:buClrTx/>
            <a:buSzTx/>
            <a:buFontTx/>
            <a:buNone/>
            <a:tabLst/>
            <a:defRPr/>
          </a:pPr>
          <a:r>
            <a:rPr lang="el-GR" sz="1100" b="1" dirty="0"/>
            <a:t>  ΔΙΕΞΑΓΩΓΗ ΣΕ 2 ΣΤΑΔΙΑ</a:t>
          </a:r>
        </a:p>
        <a:p>
          <a:pPr marL="0" marR="0" indent="0" defTabSz="914400" eaLnBrk="1" fontAlgn="auto" latinLnBrk="0" hangingPunct="1">
            <a:lnSpc>
              <a:spcPct val="100000"/>
            </a:lnSpc>
            <a:spcBef>
              <a:spcPts val="0"/>
            </a:spcBef>
            <a:spcAft>
              <a:spcPts val="0"/>
            </a:spcAft>
            <a:buClrTx/>
            <a:buSzTx/>
            <a:buFontTx/>
            <a:buNone/>
            <a:tabLst/>
            <a:defRPr/>
          </a:pPr>
          <a:r>
            <a:rPr lang="el-GR" sz="1100" b="1" dirty="0"/>
            <a:t>ΠΤΥΧΙΟΥΧΟΙ ΑΕΙ</a:t>
          </a:r>
        </a:p>
        <a:p>
          <a:pPr marL="0" marR="0" indent="0" defTabSz="914400" eaLnBrk="1" fontAlgn="auto" latinLnBrk="0" hangingPunct="1">
            <a:lnSpc>
              <a:spcPct val="100000"/>
            </a:lnSpc>
            <a:spcBef>
              <a:spcPts val="0"/>
            </a:spcBef>
            <a:spcAft>
              <a:spcPts val="0"/>
            </a:spcAft>
            <a:buClrTx/>
            <a:buSzTx/>
            <a:buFontTx/>
            <a:buNone/>
            <a:tabLst/>
            <a:defRPr/>
          </a:pPr>
          <a:endParaRPr lang="el-GR" sz="1400" b="1" dirty="0"/>
        </a:p>
      </dgm:t>
    </dgm:pt>
    <dgm:pt modelId="{AEB9E37B-F7F1-4710-92F6-FECB0FF2BD8C}" type="parTrans" cxnId="{F0785F74-03CF-48D2-964A-A71994482184}">
      <dgm:prSet/>
      <dgm:spPr/>
      <dgm:t>
        <a:bodyPr/>
        <a:lstStyle/>
        <a:p>
          <a:endParaRPr lang="el-GR"/>
        </a:p>
      </dgm:t>
    </dgm:pt>
    <dgm:pt modelId="{20D069D6-7E91-4F40-81BD-FEF1DCB3F9EC}" type="sibTrans" cxnId="{F0785F74-03CF-48D2-964A-A71994482184}">
      <dgm:prSet/>
      <dgm:spPr/>
      <dgm:t>
        <a:bodyPr/>
        <a:lstStyle/>
        <a:p>
          <a:endParaRPr lang="el-GR"/>
        </a:p>
      </dgm:t>
    </dgm:pt>
    <dgm:pt modelId="{026C8936-3270-4C94-9351-7898C65BB897}">
      <dgm:prSet phldrT="[Κείμενο]" custT="1"/>
      <dgm:spPr/>
      <dgm:t>
        <a:bodyPr/>
        <a:lstStyle/>
        <a:p>
          <a:r>
            <a:rPr lang="el-GR" sz="1600" b="1" dirty="0" smtClean="0"/>
            <a:t>ΚΟΙΝΗ ΦΑΣΗ ( 4 ΜΗΝΕΣ)</a:t>
          </a:r>
          <a:endParaRPr lang="el-GR" sz="1600" b="1" dirty="0"/>
        </a:p>
      </dgm:t>
    </dgm:pt>
    <dgm:pt modelId="{3B37B21B-4FE7-47C5-9166-0A79C0BD1CF5}" type="parTrans" cxnId="{CC69A047-8590-4A0C-9D07-A7F8220E9CBE}">
      <dgm:prSet/>
      <dgm:spPr/>
      <dgm:t>
        <a:bodyPr/>
        <a:lstStyle/>
        <a:p>
          <a:endParaRPr lang="el-GR"/>
        </a:p>
      </dgm:t>
    </dgm:pt>
    <dgm:pt modelId="{E47397C6-6367-460D-BACA-0E4B302C9BAC}" type="sibTrans" cxnId="{CC69A047-8590-4A0C-9D07-A7F8220E9CBE}">
      <dgm:prSet/>
      <dgm:spPr/>
      <dgm:t>
        <a:bodyPr/>
        <a:lstStyle/>
        <a:p>
          <a:endParaRPr lang="el-GR"/>
        </a:p>
      </dgm:t>
    </dgm:pt>
    <dgm:pt modelId="{E7A100D9-7D7F-4D00-AA3C-4A38450295FD}">
      <dgm:prSet phldrT="[Κείμενο]" custT="1"/>
      <dgm:spPr/>
      <dgm:t>
        <a:bodyPr/>
        <a:lstStyle/>
        <a:p>
          <a:r>
            <a:rPr lang="el-GR" sz="1400" b="1" dirty="0"/>
            <a:t>ΕΙΔΙΚΗ ΦΑΣΗ  ( 13 ΜΗΝΕΣ)</a:t>
          </a:r>
        </a:p>
      </dgm:t>
    </dgm:pt>
    <dgm:pt modelId="{FAC73927-BBC3-46BB-BA1F-2ED2F9295CA0}" type="parTrans" cxnId="{F5A731A6-C80B-42ED-BF78-7BE520C45C2E}">
      <dgm:prSet/>
      <dgm:spPr/>
      <dgm:t>
        <a:bodyPr/>
        <a:lstStyle/>
        <a:p>
          <a:endParaRPr lang="el-GR"/>
        </a:p>
      </dgm:t>
    </dgm:pt>
    <dgm:pt modelId="{1EFF0662-3DDD-412D-8023-CF07A1B10950}" type="sibTrans" cxnId="{F5A731A6-C80B-42ED-BF78-7BE520C45C2E}">
      <dgm:prSet/>
      <dgm:spPr/>
      <dgm:t>
        <a:bodyPr/>
        <a:lstStyle/>
        <a:p>
          <a:endParaRPr lang="el-GR"/>
        </a:p>
      </dgm:t>
    </dgm:pt>
    <dgm:pt modelId="{F0D96630-EB0F-4BC6-A761-3CE02F88906B}">
      <dgm:prSet phldrT="[Κείμενο]" custT="1"/>
      <dgm:spPr/>
      <dgm:t>
        <a:bodyPr/>
        <a:lstStyle/>
        <a:p>
          <a:r>
            <a:rPr lang="en-US" sz="1200" b="1" dirty="0" smtClean="0"/>
            <a:t>OKT</a:t>
          </a:r>
          <a:r>
            <a:rPr lang="el-GR" sz="1200" b="1" dirty="0" smtClean="0"/>
            <a:t>Ω (8) ΤΜΗΜΑΤΑ  ΕΞΕΙΔΙΚΕΥΣΗΣ (9 ΜΗΝΕΣ)</a:t>
          </a:r>
          <a:endParaRPr lang="el-GR" sz="1200" b="1" dirty="0"/>
        </a:p>
      </dgm:t>
    </dgm:pt>
    <dgm:pt modelId="{1B7D1573-8377-414A-A37E-920BC8E458A2}" type="parTrans" cxnId="{ED5C2CC8-FBD6-4934-823E-D550882EC4AF}">
      <dgm:prSet/>
      <dgm:spPr/>
      <dgm:t>
        <a:bodyPr/>
        <a:lstStyle/>
        <a:p>
          <a:endParaRPr lang="el-GR"/>
        </a:p>
      </dgm:t>
    </dgm:pt>
    <dgm:pt modelId="{994FC34A-6DB7-4704-A7C7-86B28F4D7C20}" type="sibTrans" cxnId="{ED5C2CC8-FBD6-4934-823E-D550882EC4AF}">
      <dgm:prSet/>
      <dgm:spPr/>
      <dgm:t>
        <a:bodyPr/>
        <a:lstStyle/>
        <a:p>
          <a:endParaRPr lang="el-GR"/>
        </a:p>
      </dgm:t>
    </dgm:pt>
    <dgm:pt modelId="{2A264CAF-930B-4100-8F4B-905D94D59BCB}">
      <dgm:prSet phldrT="[Κείμενο]" custT="1"/>
      <dgm:spPr/>
      <dgm:t>
        <a:bodyPr/>
        <a:lstStyle/>
        <a:p>
          <a:r>
            <a:rPr lang="el-GR" sz="1400" b="1" smtClean="0"/>
            <a:t>ΠΡΑΚΤΙΚΗ ΑΣΚΗΣΗ (4 ΜΗΝΕΣ)</a:t>
          </a:r>
          <a:endParaRPr lang="el-GR" sz="1400" b="1" dirty="0"/>
        </a:p>
      </dgm:t>
    </dgm:pt>
    <dgm:pt modelId="{B9DAB08D-8821-4F5D-B3CB-26F9BF0F8309}" type="parTrans" cxnId="{D85E1A12-3FDC-4E5D-A20F-A37FBCE8DFBD}">
      <dgm:prSet/>
      <dgm:spPr/>
      <dgm:t>
        <a:bodyPr/>
        <a:lstStyle/>
        <a:p>
          <a:endParaRPr lang="el-GR"/>
        </a:p>
      </dgm:t>
    </dgm:pt>
    <dgm:pt modelId="{A89A7EBC-D39F-4619-A227-7E061A0A64A3}" type="sibTrans" cxnId="{D85E1A12-3FDC-4E5D-A20F-A37FBCE8DFBD}">
      <dgm:prSet/>
      <dgm:spPr/>
      <dgm:t>
        <a:bodyPr/>
        <a:lstStyle/>
        <a:p>
          <a:endParaRPr lang="el-GR"/>
        </a:p>
      </dgm:t>
    </dgm:pt>
    <dgm:pt modelId="{2868BD39-1908-4188-9707-58EA8358FD8F}">
      <dgm:prSet custT="1"/>
      <dgm:spPr/>
      <dgm:t>
        <a:bodyPr/>
        <a:lstStyle/>
        <a:p>
          <a:r>
            <a:rPr lang="el-GR" sz="1400" b="1" dirty="0"/>
            <a:t>ΦΟΙΤΗΣΗ ΣΤΗΝ ΕΣΔΔΑ (18 ΜΗΝΕΣ) </a:t>
          </a:r>
        </a:p>
      </dgm:t>
    </dgm:pt>
    <dgm:pt modelId="{E5F7F6BC-850A-47AF-9072-865ECAAB829B}" type="parTrans" cxnId="{4ADC9678-0BBA-42C0-90F3-72F3B387E773}">
      <dgm:prSet/>
      <dgm:spPr/>
      <dgm:t>
        <a:bodyPr/>
        <a:lstStyle/>
        <a:p>
          <a:endParaRPr lang="el-GR"/>
        </a:p>
      </dgm:t>
    </dgm:pt>
    <dgm:pt modelId="{A8EAF29D-2E88-4F61-A22D-E814C56DC619}" type="sibTrans" cxnId="{4ADC9678-0BBA-42C0-90F3-72F3B387E773}">
      <dgm:prSet/>
      <dgm:spPr/>
      <dgm:t>
        <a:bodyPr/>
        <a:lstStyle/>
        <a:p>
          <a:endParaRPr lang="el-GR"/>
        </a:p>
      </dgm:t>
    </dgm:pt>
    <dgm:pt modelId="{3BC90767-5BB0-450D-B575-46AD95817469}">
      <dgm:prSet custT="1"/>
      <dgm:spPr/>
      <dgm:t>
        <a:bodyPr/>
        <a:lstStyle/>
        <a:p>
          <a:r>
            <a:rPr lang="el-GR" sz="1400" b="1" dirty="0"/>
            <a:t>ΦΑΣΗ ΔΙΟΡΙΣΜΟΥ (1 ΜΗΝΑΣ)  </a:t>
          </a:r>
        </a:p>
      </dgm:t>
    </dgm:pt>
    <dgm:pt modelId="{5A66A717-25DB-4A5E-8E55-FA8A6641A326}" type="parTrans" cxnId="{0474E17A-77B2-4A49-BFB5-FAC977C04F42}">
      <dgm:prSet/>
      <dgm:spPr/>
      <dgm:t>
        <a:bodyPr/>
        <a:lstStyle/>
        <a:p>
          <a:endParaRPr lang="el-GR"/>
        </a:p>
      </dgm:t>
    </dgm:pt>
    <dgm:pt modelId="{6B8E8347-7A18-4118-8E8A-150A0AB7CECB}" type="sibTrans" cxnId="{0474E17A-77B2-4A49-BFB5-FAC977C04F42}">
      <dgm:prSet/>
      <dgm:spPr/>
      <dgm:t>
        <a:bodyPr/>
        <a:lstStyle/>
        <a:p>
          <a:endParaRPr lang="el-GR"/>
        </a:p>
      </dgm:t>
    </dgm:pt>
    <dgm:pt modelId="{18F777D5-2560-466F-A8CB-C6A0D48C3CA5}" type="pres">
      <dgm:prSet presAssocID="{8C2A8EEE-C469-438F-8287-D8B7CD69EC59}" presName="Name0" presStyleCnt="0">
        <dgm:presLayoutVars>
          <dgm:dir/>
          <dgm:animLvl val="lvl"/>
          <dgm:resizeHandles val="exact"/>
        </dgm:presLayoutVars>
      </dgm:prSet>
      <dgm:spPr/>
      <dgm:t>
        <a:bodyPr/>
        <a:lstStyle/>
        <a:p>
          <a:endParaRPr lang="el-GR"/>
        </a:p>
      </dgm:t>
    </dgm:pt>
    <dgm:pt modelId="{14595C23-0DE1-4A99-9B4B-8BD62367C619}" type="pres">
      <dgm:prSet presAssocID="{3BC90767-5BB0-450D-B575-46AD95817469}" presName="boxAndChildren" presStyleCnt="0"/>
      <dgm:spPr/>
      <dgm:t>
        <a:bodyPr/>
        <a:lstStyle/>
        <a:p>
          <a:endParaRPr lang="el-GR"/>
        </a:p>
      </dgm:t>
    </dgm:pt>
    <dgm:pt modelId="{7E2764C1-B1D6-40B5-9DFD-127B9B7D943E}" type="pres">
      <dgm:prSet presAssocID="{3BC90767-5BB0-450D-B575-46AD95817469}" presName="parentTextBox" presStyleLbl="node1" presStyleIdx="0" presStyleCnt="5" custLinFactNeighborX="765" custLinFactNeighborY="3212"/>
      <dgm:spPr/>
      <dgm:t>
        <a:bodyPr/>
        <a:lstStyle/>
        <a:p>
          <a:endParaRPr lang="el-GR"/>
        </a:p>
      </dgm:t>
    </dgm:pt>
    <dgm:pt modelId="{9DED7747-9455-4EF3-9B2F-F5A1B85E9DE6}" type="pres">
      <dgm:prSet presAssocID="{1EFF0662-3DDD-412D-8023-CF07A1B10950}" presName="sp" presStyleCnt="0"/>
      <dgm:spPr/>
      <dgm:t>
        <a:bodyPr/>
        <a:lstStyle/>
        <a:p>
          <a:endParaRPr lang="el-GR"/>
        </a:p>
      </dgm:t>
    </dgm:pt>
    <dgm:pt modelId="{8A05FC1C-A164-4758-A652-5C60E84A89F2}" type="pres">
      <dgm:prSet presAssocID="{E7A100D9-7D7F-4D00-AA3C-4A38450295FD}" presName="arrowAndChildren" presStyleCnt="0"/>
      <dgm:spPr/>
      <dgm:t>
        <a:bodyPr/>
        <a:lstStyle/>
        <a:p>
          <a:endParaRPr lang="el-GR"/>
        </a:p>
      </dgm:t>
    </dgm:pt>
    <dgm:pt modelId="{03F55634-FF71-4C72-AD22-532119C6DC4B}" type="pres">
      <dgm:prSet presAssocID="{E7A100D9-7D7F-4D00-AA3C-4A38450295FD}" presName="parentTextArrow" presStyleLbl="node1" presStyleIdx="0" presStyleCnt="5"/>
      <dgm:spPr/>
      <dgm:t>
        <a:bodyPr/>
        <a:lstStyle/>
        <a:p>
          <a:endParaRPr lang="el-GR"/>
        </a:p>
      </dgm:t>
    </dgm:pt>
    <dgm:pt modelId="{071C94BC-3057-4F4A-8B6C-0921C09258C3}" type="pres">
      <dgm:prSet presAssocID="{E7A100D9-7D7F-4D00-AA3C-4A38450295FD}" presName="arrow" presStyleLbl="node1" presStyleIdx="1" presStyleCnt="5"/>
      <dgm:spPr/>
      <dgm:t>
        <a:bodyPr/>
        <a:lstStyle/>
        <a:p>
          <a:endParaRPr lang="el-GR"/>
        </a:p>
      </dgm:t>
    </dgm:pt>
    <dgm:pt modelId="{96A923ED-A062-4E2C-9E38-9DB532E3CAC9}" type="pres">
      <dgm:prSet presAssocID="{E7A100D9-7D7F-4D00-AA3C-4A38450295FD}" presName="descendantArrow" presStyleCnt="0"/>
      <dgm:spPr/>
      <dgm:t>
        <a:bodyPr/>
        <a:lstStyle/>
        <a:p>
          <a:endParaRPr lang="el-GR"/>
        </a:p>
      </dgm:t>
    </dgm:pt>
    <dgm:pt modelId="{8E4C2620-F692-4451-AE39-2947BF22DE77}" type="pres">
      <dgm:prSet presAssocID="{F0D96630-EB0F-4BC6-A761-3CE02F88906B}" presName="childTextArrow" presStyleLbl="fgAccFollowNode1" presStyleIdx="0" presStyleCnt="2" custLinFactNeighborY="10122">
        <dgm:presLayoutVars>
          <dgm:bulletEnabled val="1"/>
        </dgm:presLayoutVars>
      </dgm:prSet>
      <dgm:spPr/>
      <dgm:t>
        <a:bodyPr/>
        <a:lstStyle/>
        <a:p>
          <a:endParaRPr lang="el-GR"/>
        </a:p>
      </dgm:t>
    </dgm:pt>
    <dgm:pt modelId="{9CCA8705-541F-48DE-B985-34F90C69081E}" type="pres">
      <dgm:prSet presAssocID="{2A264CAF-930B-4100-8F4B-905D94D59BCB}" presName="childTextArrow" presStyleLbl="fgAccFollowNode1" presStyleIdx="1" presStyleCnt="2" custLinFactNeighborX="-251" custLinFactNeighborY="10122">
        <dgm:presLayoutVars>
          <dgm:bulletEnabled val="1"/>
        </dgm:presLayoutVars>
      </dgm:prSet>
      <dgm:spPr/>
      <dgm:t>
        <a:bodyPr/>
        <a:lstStyle/>
        <a:p>
          <a:endParaRPr lang="el-GR"/>
        </a:p>
      </dgm:t>
    </dgm:pt>
    <dgm:pt modelId="{234A8857-E5AC-452C-BB80-DD9F521FCD6F}" type="pres">
      <dgm:prSet presAssocID="{E47397C6-6367-460D-BACA-0E4B302C9BAC}" presName="sp" presStyleCnt="0"/>
      <dgm:spPr/>
      <dgm:t>
        <a:bodyPr/>
        <a:lstStyle/>
        <a:p>
          <a:endParaRPr lang="el-GR"/>
        </a:p>
      </dgm:t>
    </dgm:pt>
    <dgm:pt modelId="{EAE7EF4C-1FD1-46BE-BE67-2AD0A264AEE8}" type="pres">
      <dgm:prSet presAssocID="{026C8936-3270-4C94-9351-7898C65BB897}" presName="arrowAndChildren" presStyleCnt="0"/>
      <dgm:spPr/>
      <dgm:t>
        <a:bodyPr/>
        <a:lstStyle/>
        <a:p>
          <a:endParaRPr lang="el-GR"/>
        </a:p>
      </dgm:t>
    </dgm:pt>
    <dgm:pt modelId="{3AF37731-512F-4DF5-8854-3105D6D110A3}" type="pres">
      <dgm:prSet presAssocID="{026C8936-3270-4C94-9351-7898C65BB897}" presName="parentTextArrow" presStyleLbl="node1" presStyleIdx="2" presStyleCnt="5"/>
      <dgm:spPr/>
      <dgm:t>
        <a:bodyPr/>
        <a:lstStyle/>
        <a:p>
          <a:endParaRPr lang="el-GR"/>
        </a:p>
      </dgm:t>
    </dgm:pt>
    <dgm:pt modelId="{7800D324-72A0-4E98-B39F-2FC67A4304C1}" type="pres">
      <dgm:prSet presAssocID="{A8EAF29D-2E88-4F61-A22D-E814C56DC619}" presName="sp" presStyleCnt="0"/>
      <dgm:spPr/>
      <dgm:t>
        <a:bodyPr/>
        <a:lstStyle/>
        <a:p>
          <a:endParaRPr lang="el-GR"/>
        </a:p>
      </dgm:t>
    </dgm:pt>
    <dgm:pt modelId="{2CB306D1-E66A-458A-80F9-8AB8BD0EE0B1}" type="pres">
      <dgm:prSet presAssocID="{2868BD39-1908-4188-9707-58EA8358FD8F}" presName="arrowAndChildren" presStyleCnt="0"/>
      <dgm:spPr/>
      <dgm:t>
        <a:bodyPr/>
        <a:lstStyle/>
        <a:p>
          <a:endParaRPr lang="el-GR"/>
        </a:p>
      </dgm:t>
    </dgm:pt>
    <dgm:pt modelId="{83A14E0C-E8C4-4BBE-BC15-57DF427975CA}" type="pres">
      <dgm:prSet presAssocID="{2868BD39-1908-4188-9707-58EA8358FD8F}" presName="parentTextArrow" presStyleLbl="node1" presStyleIdx="3" presStyleCnt="5" custLinFactNeighborY="3027"/>
      <dgm:spPr/>
      <dgm:t>
        <a:bodyPr/>
        <a:lstStyle/>
        <a:p>
          <a:endParaRPr lang="el-GR"/>
        </a:p>
      </dgm:t>
    </dgm:pt>
    <dgm:pt modelId="{6A6027C3-E6D5-427D-8EA2-0B2DC144A484}" type="pres">
      <dgm:prSet presAssocID="{20D069D6-7E91-4F40-81BD-FEF1DCB3F9EC}" presName="sp" presStyleCnt="0"/>
      <dgm:spPr/>
      <dgm:t>
        <a:bodyPr/>
        <a:lstStyle/>
        <a:p>
          <a:endParaRPr lang="el-GR"/>
        </a:p>
      </dgm:t>
    </dgm:pt>
    <dgm:pt modelId="{B60085DD-3455-4C0F-9573-E90F144EC2EC}" type="pres">
      <dgm:prSet presAssocID="{4A0EFB4C-4C22-46BB-A313-9ABD10DB2917}" presName="arrowAndChildren" presStyleCnt="0"/>
      <dgm:spPr/>
      <dgm:t>
        <a:bodyPr/>
        <a:lstStyle/>
        <a:p>
          <a:endParaRPr lang="el-GR"/>
        </a:p>
      </dgm:t>
    </dgm:pt>
    <dgm:pt modelId="{AE1E997C-3F93-4808-8B6E-8CCC73E2354E}" type="pres">
      <dgm:prSet presAssocID="{4A0EFB4C-4C22-46BB-A313-9ABD10DB2917}" presName="parentTextArrow" presStyleLbl="node1" presStyleIdx="4" presStyleCnt="5"/>
      <dgm:spPr/>
      <dgm:t>
        <a:bodyPr/>
        <a:lstStyle/>
        <a:p>
          <a:endParaRPr lang="el-GR"/>
        </a:p>
      </dgm:t>
    </dgm:pt>
  </dgm:ptLst>
  <dgm:cxnLst>
    <dgm:cxn modelId="{CC69A047-8590-4A0C-9D07-A7F8220E9CBE}" srcId="{8C2A8EEE-C469-438F-8287-D8B7CD69EC59}" destId="{026C8936-3270-4C94-9351-7898C65BB897}" srcOrd="2" destOrd="0" parTransId="{3B37B21B-4FE7-47C5-9166-0A79C0BD1CF5}" sibTransId="{E47397C6-6367-460D-BACA-0E4B302C9BAC}"/>
    <dgm:cxn modelId="{ED5C2CC8-FBD6-4934-823E-D550882EC4AF}" srcId="{E7A100D9-7D7F-4D00-AA3C-4A38450295FD}" destId="{F0D96630-EB0F-4BC6-A761-3CE02F88906B}" srcOrd="0" destOrd="0" parTransId="{1B7D1573-8377-414A-A37E-920BC8E458A2}" sibTransId="{994FC34A-6DB7-4704-A7C7-86B28F4D7C20}"/>
    <dgm:cxn modelId="{16AC8CF5-4CB7-48B3-A014-8B37EEFCD570}" type="presOf" srcId="{2A264CAF-930B-4100-8F4B-905D94D59BCB}" destId="{9CCA8705-541F-48DE-B985-34F90C69081E}" srcOrd="0" destOrd="0" presId="urn:microsoft.com/office/officeart/2005/8/layout/process4"/>
    <dgm:cxn modelId="{5436D1C2-7F23-4739-9750-6FFC0CC103F2}" type="presOf" srcId="{E7A100D9-7D7F-4D00-AA3C-4A38450295FD}" destId="{071C94BC-3057-4F4A-8B6C-0921C09258C3}" srcOrd="1" destOrd="0" presId="urn:microsoft.com/office/officeart/2005/8/layout/process4"/>
    <dgm:cxn modelId="{9D7E411E-A218-4F92-AC8C-5DDDF95524B4}" type="presOf" srcId="{F0D96630-EB0F-4BC6-A761-3CE02F88906B}" destId="{8E4C2620-F692-4451-AE39-2947BF22DE77}" srcOrd="0" destOrd="0" presId="urn:microsoft.com/office/officeart/2005/8/layout/process4"/>
    <dgm:cxn modelId="{2217461F-07F2-44A2-9562-E64B7B5A1012}" type="presOf" srcId="{8C2A8EEE-C469-438F-8287-D8B7CD69EC59}" destId="{18F777D5-2560-466F-A8CB-C6A0D48C3CA5}" srcOrd="0" destOrd="0" presId="urn:microsoft.com/office/officeart/2005/8/layout/process4"/>
    <dgm:cxn modelId="{6C353906-ABF7-40D4-AB17-387C0A94F4AA}" type="presOf" srcId="{2868BD39-1908-4188-9707-58EA8358FD8F}" destId="{83A14E0C-E8C4-4BBE-BC15-57DF427975CA}" srcOrd="0" destOrd="0" presId="urn:microsoft.com/office/officeart/2005/8/layout/process4"/>
    <dgm:cxn modelId="{0474E17A-77B2-4A49-BFB5-FAC977C04F42}" srcId="{8C2A8EEE-C469-438F-8287-D8B7CD69EC59}" destId="{3BC90767-5BB0-450D-B575-46AD95817469}" srcOrd="4" destOrd="0" parTransId="{5A66A717-25DB-4A5E-8E55-FA8A6641A326}" sibTransId="{6B8E8347-7A18-4118-8E8A-150A0AB7CECB}"/>
    <dgm:cxn modelId="{6DD7141C-9F48-49DC-B053-D190000B625C}" type="presOf" srcId="{3BC90767-5BB0-450D-B575-46AD95817469}" destId="{7E2764C1-B1D6-40B5-9DFD-127B9B7D943E}" srcOrd="0" destOrd="0" presId="urn:microsoft.com/office/officeart/2005/8/layout/process4"/>
    <dgm:cxn modelId="{560269B3-2F5A-449E-8B97-8FC02918A991}" type="presOf" srcId="{E7A100D9-7D7F-4D00-AA3C-4A38450295FD}" destId="{03F55634-FF71-4C72-AD22-532119C6DC4B}" srcOrd="0" destOrd="0" presId="urn:microsoft.com/office/officeart/2005/8/layout/process4"/>
    <dgm:cxn modelId="{4ADC9678-0BBA-42C0-90F3-72F3B387E773}" srcId="{8C2A8EEE-C469-438F-8287-D8B7CD69EC59}" destId="{2868BD39-1908-4188-9707-58EA8358FD8F}" srcOrd="1" destOrd="0" parTransId="{E5F7F6BC-850A-47AF-9072-865ECAAB829B}" sibTransId="{A8EAF29D-2E88-4F61-A22D-E814C56DC619}"/>
    <dgm:cxn modelId="{F5A731A6-C80B-42ED-BF78-7BE520C45C2E}" srcId="{8C2A8EEE-C469-438F-8287-D8B7CD69EC59}" destId="{E7A100D9-7D7F-4D00-AA3C-4A38450295FD}" srcOrd="3" destOrd="0" parTransId="{FAC73927-BBC3-46BB-BA1F-2ED2F9295CA0}" sibTransId="{1EFF0662-3DDD-412D-8023-CF07A1B10950}"/>
    <dgm:cxn modelId="{D85E1A12-3FDC-4E5D-A20F-A37FBCE8DFBD}" srcId="{E7A100D9-7D7F-4D00-AA3C-4A38450295FD}" destId="{2A264CAF-930B-4100-8F4B-905D94D59BCB}" srcOrd="1" destOrd="0" parTransId="{B9DAB08D-8821-4F5D-B3CB-26F9BF0F8309}" sibTransId="{A89A7EBC-D39F-4619-A227-7E061A0A64A3}"/>
    <dgm:cxn modelId="{F0785F74-03CF-48D2-964A-A71994482184}" srcId="{8C2A8EEE-C469-438F-8287-D8B7CD69EC59}" destId="{4A0EFB4C-4C22-46BB-A313-9ABD10DB2917}" srcOrd="0" destOrd="0" parTransId="{AEB9E37B-F7F1-4710-92F6-FECB0FF2BD8C}" sibTransId="{20D069D6-7E91-4F40-81BD-FEF1DCB3F9EC}"/>
    <dgm:cxn modelId="{540333F1-FF2D-49D2-B1EA-32618B0289BA}" type="presOf" srcId="{026C8936-3270-4C94-9351-7898C65BB897}" destId="{3AF37731-512F-4DF5-8854-3105D6D110A3}" srcOrd="0" destOrd="0" presId="urn:microsoft.com/office/officeart/2005/8/layout/process4"/>
    <dgm:cxn modelId="{1BA8C08B-ACA4-41BE-9A33-C3654768BCEC}" type="presOf" srcId="{4A0EFB4C-4C22-46BB-A313-9ABD10DB2917}" destId="{AE1E997C-3F93-4808-8B6E-8CCC73E2354E}" srcOrd="0" destOrd="0" presId="urn:microsoft.com/office/officeart/2005/8/layout/process4"/>
    <dgm:cxn modelId="{5AA4005B-26DA-43E3-9C01-2E84A2D656AE}" type="presParOf" srcId="{18F777D5-2560-466F-A8CB-C6A0D48C3CA5}" destId="{14595C23-0DE1-4A99-9B4B-8BD62367C619}" srcOrd="0" destOrd="0" presId="urn:microsoft.com/office/officeart/2005/8/layout/process4"/>
    <dgm:cxn modelId="{C440C216-85AD-4824-B867-82FCF32CFD23}" type="presParOf" srcId="{14595C23-0DE1-4A99-9B4B-8BD62367C619}" destId="{7E2764C1-B1D6-40B5-9DFD-127B9B7D943E}" srcOrd="0" destOrd="0" presId="urn:microsoft.com/office/officeart/2005/8/layout/process4"/>
    <dgm:cxn modelId="{ED590CA4-490B-4C55-B239-2A6CC98FA206}" type="presParOf" srcId="{18F777D5-2560-466F-A8CB-C6A0D48C3CA5}" destId="{9DED7747-9455-4EF3-9B2F-F5A1B85E9DE6}" srcOrd="1" destOrd="0" presId="urn:microsoft.com/office/officeart/2005/8/layout/process4"/>
    <dgm:cxn modelId="{75429477-D488-4D00-BE72-CC11ED1964E8}" type="presParOf" srcId="{18F777D5-2560-466F-A8CB-C6A0D48C3CA5}" destId="{8A05FC1C-A164-4758-A652-5C60E84A89F2}" srcOrd="2" destOrd="0" presId="urn:microsoft.com/office/officeart/2005/8/layout/process4"/>
    <dgm:cxn modelId="{AE8C84D6-5F0F-4694-8352-85911CDBB563}" type="presParOf" srcId="{8A05FC1C-A164-4758-A652-5C60E84A89F2}" destId="{03F55634-FF71-4C72-AD22-532119C6DC4B}" srcOrd="0" destOrd="0" presId="urn:microsoft.com/office/officeart/2005/8/layout/process4"/>
    <dgm:cxn modelId="{AC0DF9D3-47DD-463B-A479-E94D903CC656}" type="presParOf" srcId="{8A05FC1C-A164-4758-A652-5C60E84A89F2}" destId="{071C94BC-3057-4F4A-8B6C-0921C09258C3}" srcOrd="1" destOrd="0" presId="urn:microsoft.com/office/officeart/2005/8/layout/process4"/>
    <dgm:cxn modelId="{63930124-774D-43EA-B7D4-8130E7D3F080}" type="presParOf" srcId="{8A05FC1C-A164-4758-A652-5C60E84A89F2}" destId="{96A923ED-A062-4E2C-9E38-9DB532E3CAC9}" srcOrd="2" destOrd="0" presId="urn:microsoft.com/office/officeart/2005/8/layout/process4"/>
    <dgm:cxn modelId="{DBAE5995-BB5F-48CE-AA32-DA7BC755AEC9}" type="presParOf" srcId="{96A923ED-A062-4E2C-9E38-9DB532E3CAC9}" destId="{8E4C2620-F692-4451-AE39-2947BF22DE77}" srcOrd="0" destOrd="0" presId="urn:microsoft.com/office/officeart/2005/8/layout/process4"/>
    <dgm:cxn modelId="{035606A0-B8DB-47D6-81A0-6483DCB80BE4}" type="presParOf" srcId="{96A923ED-A062-4E2C-9E38-9DB532E3CAC9}" destId="{9CCA8705-541F-48DE-B985-34F90C69081E}" srcOrd="1" destOrd="0" presId="urn:microsoft.com/office/officeart/2005/8/layout/process4"/>
    <dgm:cxn modelId="{9665CCB6-9613-41AD-8AA5-CB1F76889353}" type="presParOf" srcId="{18F777D5-2560-466F-A8CB-C6A0D48C3CA5}" destId="{234A8857-E5AC-452C-BB80-DD9F521FCD6F}" srcOrd="3" destOrd="0" presId="urn:microsoft.com/office/officeart/2005/8/layout/process4"/>
    <dgm:cxn modelId="{6646082B-EBB5-4271-8B9D-0AAAAF9449E5}" type="presParOf" srcId="{18F777D5-2560-466F-A8CB-C6A0D48C3CA5}" destId="{EAE7EF4C-1FD1-46BE-BE67-2AD0A264AEE8}" srcOrd="4" destOrd="0" presId="urn:microsoft.com/office/officeart/2005/8/layout/process4"/>
    <dgm:cxn modelId="{EF8340F6-845B-4E13-9914-AA32661AF715}" type="presParOf" srcId="{EAE7EF4C-1FD1-46BE-BE67-2AD0A264AEE8}" destId="{3AF37731-512F-4DF5-8854-3105D6D110A3}" srcOrd="0" destOrd="0" presId="urn:microsoft.com/office/officeart/2005/8/layout/process4"/>
    <dgm:cxn modelId="{234FD4F3-D054-4C98-8B03-F052002DE7E6}" type="presParOf" srcId="{18F777D5-2560-466F-A8CB-C6A0D48C3CA5}" destId="{7800D324-72A0-4E98-B39F-2FC67A4304C1}" srcOrd="5" destOrd="0" presId="urn:microsoft.com/office/officeart/2005/8/layout/process4"/>
    <dgm:cxn modelId="{05FC8637-B837-4995-A236-F8D68E5E2097}" type="presParOf" srcId="{18F777D5-2560-466F-A8CB-C6A0D48C3CA5}" destId="{2CB306D1-E66A-458A-80F9-8AB8BD0EE0B1}" srcOrd="6" destOrd="0" presId="urn:microsoft.com/office/officeart/2005/8/layout/process4"/>
    <dgm:cxn modelId="{58CCFECB-BFB0-4B59-86A6-077ADA4E68AC}" type="presParOf" srcId="{2CB306D1-E66A-458A-80F9-8AB8BD0EE0B1}" destId="{83A14E0C-E8C4-4BBE-BC15-57DF427975CA}" srcOrd="0" destOrd="0" presId="urn:microsoft.com/office/officeart/2005/8/layout/process4"/>
    <dgm:cxn modelId="{F6BB1774-5A24-4231-B819-C5BC1BE40302}" type="presParOf" srcId="{18F777D5-2560-466F-A8CB-C6A0D48C3CA5}" destId="{6A6027C3-E6D5-427D-8EA2-0B2DC144A484}" srcOrd="7" destOrd="0" presId="urn:microsoft.com/office/officeart/2005/8/layout/process4"/>
    <dgm:cxn modelId="{07BECEB7-16E2-4EBB-B45C-A1093C103A18}" type="presParOf" srcId="{18F777D5-2560-466F-A8CB-C6A0D48C3CA5}" destId="{B60085DD-3455-4C0F-9573-E90F144EC2EC}" srcOrd="8" destOrd="0" presId="urn:microsoft.com/office/officeart/2005/8/layout/process4"/>
    <dgm:cxn modelId="{779154F0-91C8-44B8-AB05-3455A6127A99}" type="presParOf" srcId="{B60085DD-3455-4C0F-9573-E90F144EC2EC}" destId="{AE1E997C-3F93-4808-8B6E-8CCC73E2354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4CDCF-4172-4025-B440-C2FBA51E80A7}">
      <dsp:nvSpPr>
        <dsp:cNvPr id="0" name=""/>
        <dsp:cNvSpPr/>
      </dsp:nvSpPr>
      <dsp:spPr>
        <a:xfrm rot="16200000">
          <a:off x="-67859" y="68913"/>
          <a:ext cx="2880320" cy="2742492"/>
        </a:xfrm>
        <a:prstGeom prst="flowChartManualOperation">
          <a:avLst/>
        </a:prstGeom>
        <a:gradFill rotWithShape="0">
          <a:gsLst>
            <a:gs pos="0">
              <a:schemeClr val="accent1">
                <a:shade val="50000"/>
                <a:hueOff val="0"/>
                <a:satOff val="0"/>
                <a:lumOff val="0"/>
                <a:alphaOff val="0"/>
                <a:shade val="15000"/>
                <a:satMod val="180000"/>
              </a:schemeClr>
            </a:gs>
            <a:gs pos="50000">
              <a:schemeClr val="accent1">
                <a:shade val="50000"/>
                <a:hueOff val="0"/>
                <a:satOff val="0"/>
                <a:lumOff val="0"/>
                <a:alphaOff val="0"/>
                <a:shade val="45000"/>
                <a:satMod val="170000"/>
              </a:schemeClr>
            </a:gs>
            <a:gs pos="70000">
              <a:schemeClr val="accent1">
                <a:shade val="50000"/>
                <a:hueOff val="0"/>
                <a:satOff val="0"/>
                <a:lumOff val="0"/>
                <a:alphaOff val="0"/>
                <a:tint val="99000"/>
                <a:shade val="65000"/>
                <a:satMod val="155000"/>
              </a:schemeClr>
            </a:gs>
            <a:gs pos="100000">
              <a:schemeClr val="accent1">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t" anchorCtr="0">
          <a:noAutofit/>
        </a:bodyPr>
        <a:lstStyle/>
        <a:p>
          <a:pPr lvl="0" algn="ctr" defTabSz="889000">
            <a:lnSpc>
              <a:spcPct val="90000"/>
            </a:lnSpc>
            <a:spcBef>
              <a:spcPct val="0"/>
            </a:spcBef>
            <a:spcAft>
              <a:spcPct val="35000"/>
            </a:spcAft>
          </a:pPr>
          <a:r>
            <a:rPr lang="el-GR" sz="2000" b="1" kern="1200" dirty="0">
              <a:latin typeface="Calibri" pitchFamily="34" charset="0"/>
              <a:cs typeface="Calibri" pitchFamily="34" charset="0"/>
            </a:rPr>
            <a:t>ΕΣΔΔΑ</a:t>
          </a:r>
          <a:endParaRPr lang="el-GR" sz="1800" b="1" kern="1200" dirty="0">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a:effectLst>
                <a:outerShdw blurRad="38100" dist="38100" dir="2700000" algn="tl">
                  <a:srgbClr val="000000">
                    <a:alpha val="43137"/>
                  </a:srgbClr>
                </a:outerShdw>
              </a:effectLst>
              <a:latin typeface="Calibri" pitchFamily="34" charset="0"/>
              <a:cs typeface="Calibri" pitchFamily="34" charset="0"/>
            </a:rPr>
            <a:t>28 εκπαιδευτικές σειρές </a:t>
          </a:r>
        </a:p>
        <a:p>
          <a:pPr marL="57150" lvl="1" indent="-57150" algn="l" defTabSz="488950">
            <a:lnSpc>
              <a:spcPct val="150000"/>
            </a:lnSpc>
            <a:spcBef>
              <a:spcPct val="0"/>
            </a:spcBef>
            <a:spcAft>
              <a:spcPct val="15000"/>
            </a:spcAft>
            <a:buChar char="••"/>
          </a:pPr>
          <a:r>
            <a:rPr lang="en-US" sz="1100" b="1" kern="1200" dirty="0">
              <a:effectLst>
                <a:outerShdw blurRad="38100" dist="38100" dir="2700000" algn="tl">
                  <a:srgbClr val="000000">
                    <a:alpha val="43137"/>
                  </a:srgbClr>
                </a:outerShdw>
              </a:effectLst>
              <a:latin typeface="Calibri" pitchFamily="34" charset="0"/>
              <a:cs typeface="Calibri" pitchFamily="34" charset="0"/>
            </a:rPr>
            <a:t>2</a:t>
          </a:r>
          <a:r>
            <a:rPr lang="el-GR" sz="1100" b="1" kern="1200" dirty="0">
              <a:effectLst>
                <a:outerShdw blurRad="38100" dist="38100" dir="2700000" algn="tl">
                  <a:srgbClr val="000000">
                    <a:alpha val="43137"/>
                  </a:srgbClr>
                </a:outerShdw>
              </a:effectLst>
              <a:latin typeface="Calibri" pitchFamily="34" charset="0"/>
              <a:cs typeface="Calibri" pitchFamily="34" charset="0"/>
            </a:rPr>
            <a:t>.722 απόφοιτοι</a:t>
          </a:r>
        </a:p>
        <a:p>
          <a:pPr marL="57150" lvl="1" indent="-57150" algn="l" defTabSz="488950">
            <a:lnSpc>
              <a:spcPct val="150000"/>
            </a:lnSpc>
            <a:spcBef>
              <a:spcPct val="0"/>
            </a:spcBef>
            <a:spcAft>
              <a:spcPct val="15000"/>
            </a:spcAft>
            <a:buChar char="••"/>
          </a:pPr>
          <a:r>
            <a:rPr lang="en-US" sz="1100" b="1" kern="1200" dirty="0">
              <a:effectLst>
                <a:outerShdw blurRad="38100" dist="38100" dir="2700000" algn="tl">
                  <a:srgbClr val="000000">
                    <a:alpha val="43137"/>
                  </a:srgbClr>
                </a:outerShdw>
              </a:effectLst>
              <a:latin typeface="Calibri" pitchFamily="34" charset="0"/>
              <a:cs typeface="Calibri" pitchFamily="34" charset="0"/>
            </a:rPr>
            <a:t>A</a:t>
          </a:r>
          <a:r>
            <a:rPr lang="el-GR" sz="1100" b="1" kern="1200" dirty="0" err="1">
              <a:effectLst>
                <a:outerShdw blurRad="38100" dist="38100" dir="2700000" algn="tl">
                  <a:srgbClr val="000000">
                    <a:alpha val="43137"/>
                  </a:srgbClr>
                </a:outerShdw>
              </a:effectLst>
              <a:latin typeface="Calibri" pitchFamily="34" charset="0"/>
              <a:cs typeface="Calibri" pitchFamily="34" charset="0"/>
            </a:rPr>
            <a:t>πόφοιτοι</a:t>
          </a:r>
          <a:r>
            <a:rPr lang="el-GR" sz="1100" b="1" kern="1200" dirty="0">
              <a:effectLst>
                <a:outerShdw blurRad="38100" dist="38100" dir="2700000" algn="tl">
                  <a:srgbClr val="000000">
                    <a:alpha val="43137"/>
                  </a:srgbClr>
                </a:outerShdw>
              </a:effectLst>
              <a:latin typeface="Calibri" pitchFamily="34" charset="0"/>
              <a:cs typeface="Calibri" pitchFamily="34" charset="0"/>
            </a:rPr>
            <a:t> υψηλών τυπικών προσόντων </a:t>
          </a:r>
        </a:p>
        <a:p>
          <a:pPr marL="114300" lvl="1" indent="-114300" algn="l" defTabSz="533400">
            <a:lnSpc>
              <a:spcPct val="90000"/>
            </a:lnSpc>
            <a:spcBef>
              <a:spcPct val="0"/>
            </a:spcBef>
            <a:spcAft>
              <a:spcPct val="15000"/>
            </a:spcAft>
            <a:buChar char="••"/>
          </a:pPr>
          <a:endParaRPr lang="el-GR" sz="1200" kern="1200" dirty="0">
            <a:latin typeface="Calibri" pitchFamily="34" charset="0"/>
            <a:cs typeface="Calibri" pitchFamily="34" charset="0"/>
          </a:endParaRPr>
        </a:p>
      </dsp:txBody>
      <dsp:txXfrm rot="5400000">
        <a:off x="1055" y="576063"/>
        <a:ext cx="2742492" cy="1728192"/>
      </dsp:txXfrm>
    </dsp:sp>
    <dsp:sp modelId="{F99380A1-7DB0-4CF3-BEAE-53B5C8205B5D}">
      <dsp:nvSpPr>
        <dsp:cNvPr id="0" name=""/>
        <dsp:cNvSpPr/>
      </dsp:nvSpPr>
      <dsp:spPr>
        <a:xfrm rot="16200000">
          <a:off x="2880320" y="68913"/>
          <a:ext cx="2880320" cy="2742492"/>
        </a:xfrm>
        <a:prstGeom prst="flowChartManualOperation">
          <a:avLst/>
        </a:prstGeom>
        <a:gradFill rotWithShape="0">
          <a:gsLst>
            <a:gs pos="0">
              <a:schemeClr val="accent1">
                <a:shade val="50000"/>
                <a:hueOff val="332165"/>
                <a:satOff val="18220"/>
                <a:lumOff val="28305"/>
                <a:alphaOff val="0"/>
                <a:shade val="15000"/>
                <a:satMod val="180000"/>
              </a:schemeClr>
            </a:gs>
            <a:gs pos="50000">
              <a:schemeClr val="accent1">
                <a:shade val="50000"/>
                <a:hueOff val="332165"/>
                <a:satOff val="18220"/>
                <a:lumOff val="28305"/>
                <a:alphaOff val="0"/>
                <a:shade val="45000"/>
                <a:satMod val="170000"/>
              </a:schemeClr>
            </a:gs>
            <a:gs pos="70000">
              <a:schemeClr val="accent1">
                <a:shade val="50000"/>
                <a:hueOff val="332165"/>
                <a:satOff val="18220"/>
                <a:lumOff val="28305"/>
                <a:alphaOff val="0"/>
                <a:tint val="99000"/>
                <a:shade val="65000"/>
                <a:satMod val="155000"/>
              </a:schemeClr>
            </a:gs>
            <a:gs pos="100000">
              <a:schemeClr val="accent1">
                <a:shade val="50000"/>
                <a:hueOff val="332165"/>
                <a:satOff val="18220"/>
                <a:lumOff val="2830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ctr" defTabSz="800100">
            <a:lnSpc>
              <a:spcPct val="90000"/>
            </a:lnSpc>
            <a:spcBef>
              <a:spcPct val="0"/>
            </a:spcBef>
            <a:spcAft>
              <a:spcPct val="35000"/>
            </a:spcAft>
          </a:pPr>
          <a:r>
            <a:rPr lang="el-GR" sz="1800" b="1" kern="1200" dirty="0">
              <a:latin typeface="Calibri" pitchFamily="34" charset="0"/>
              <a:cs typeface="Calibri" pitchFamily="34" charset="0"/>
            </a:rPr>
            <a:t>ΙΝΕΠ </a:t>
          </a:r>
          <a:endParaRPr lang="el-GR" sz="1400" b="1" kern="1200" dirty="0">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Προγραμμάτων: 1.436</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a:t>
          </a:r>
          <a:r>
            <a:rPr lang="el-GR" sz="1100" b="1" kern="1200" dirty="0" err="1" smtClean="0">
              <a:effectLst>
                <a:outerShdw blurRad="38100" dist="38100" dir="2700000" algn="tl">
                  <a:srgbClr val="000000">
                    <a:alpha val="43137"/>
                  </a:srgbClr>
                </a:outerShdw>
              </a:effectLst>
              <a:latin typeface="Calibri" pitchFamily="34" charset="0"/>
              <a:cs typeface="Calibri" pitchFamily="34" charset="0"/>
            </a:rPr>
            <a:t>Επιμορφούμενων</a:t>
          </a: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 29.003</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Εκπαιδευτών: 1.403 άτομα</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2949234" y="576063"/>
        <a:ext cx="2742492" cy="1728192"/>
      </dsp:txXfrm>
    </dsp:sp>
    <dsp:sp modelId="{1F4EEDBF-00FA-4656-9F0F-C030E5B11FE1}">
      <dsp:nvSpPr>
        <dsp:cNvPr id="0" name=""/>
        <dsp:cNvSpPr/>
      </dsp:nvSpPr>
      <dsp:spPr>
        <a:xfrm rot="16200000">
          <a:off x="5828499" y="68913"/>
          <a:ext cx="2880320" cy="2742492"/>
        </a:xfrm>
        <a:prstGeom prst="flowChartManualOperation">
          <a:avLst/>
        </a:prstGeom>
        <a:gradFill rotWithShape="0">
          <a:gsLst>
            <a:gs pos="0">
              <a:schemeClr val="accent1">
                <a:shade val="50000"/>
                <a:hueOff val="332165"/>
                <a:satOff val="18220"/>
                <a:lumOff val="28305"/>
                <a:alphaOff val="0"/>
                <a:shade val="15000"/>
                <a:satMod val="180000"/>
              </a:schemeClr>
            </a:gs>
            <a:gs pos="50000">
              <a:schemeClr val="accent1">
                <a:shade val="50000"/>
                <a:hueOff val="332165"/>
                <a:satOff val="18220"/>
                <a:lumOff val="28305"/>
                <a:alphaOff val="0"/>
                <a:shade val="45000"/>
                <a:satMod val="170000"/>
              </a:schemeClr>
            </a:gs>
            <a:gs pos="70000">
              <a:schemeClr val="accent1">
                <a:shade val="50000"/>
                <a:hueOff val="332165"/>
                <a:satOff val="18220"/>
                <a:lumOff val="28305"/>
                <a:alphaOff val="0"/>
                <a:tint val="99000"/>
                <a:shade val="65000"/>
                <a:satMod val="155000"/>
              </a:schemeClr>
            </a:gs>
            <a:gs pos="100000">
              <a:schemeClr val="accent1">
                <a:shade val="50000"/>
                <a:hueOff val="332165"/>
                <a:satOff val="18220"/>
                <a:lumOff val="2830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ctr" defTabSz="800100">
            <a:lnSpc>
              <a:spcPct val="90000"/>
            </a:lnSpc>
            <a:spcBef>
              <a:spcPct val="0"/>
            </a:spcBef>
            <a:spcAft>
              <a:spcPct val="35000"/>
            </a:spcAft>
          </a:pPr>
          <a:r>
            <a:rPr lang="el-GR" sz="1800" b="1" kern="1200" dirty="0">
              <a:latin typeface="Calibri" pitchFamily="34" charset="0"/>
              <a:cs typeface="Calibri" pitchFamily="34" charset="0"/>
            </a:rPr>
            <a:t>ΙΤΕΚ</a:t>
          </a:r>
          <a:endParaRPr lang="el-GR" sz="1600" b="1" kern="1200" dirty="0">
            <a:latin typeface="Calibri" pitchFamily="34" charset="0"/>
            <a:cs typeface="Calibri" pitchFamily="34" charset="0"/>
          </a:endParaRPr>
        </a:p>
        <a:p>
          <a:pPr lvl="0" algn="ctr" defTabSz="800100">
            <a:lnSpc>
              <a:spcPct val="90000"/>
            </a:lnSpc>
            <a:spcBef>
              <a:spcPct val="0"/>
            </a:spcBef>
            <a:spcAft>
              <a:spcPct val="35000"/>
            </a:spcAft>
          </a:pPr>
          <a:endParaRPr lang="el-GR" sz="1600" b="1" kern="1200" dirty="0">
            <a:latin typeface="Calibri" pitchFamily="34" charset="0"/>
            <a:cs typeface="Calibri" pitchFamily="34" charset="0"/>
          </a:endParaRPr>
        </a:p>
        <a:p>
          <a:pPr marL="57150" lvl="1" indent="-57150" algn="l" defTabSz="488950">
            <a:lnSpc>
              <a:spcPct val="90000"/>
            </a:lnSpc>
            <a:spcBef>
              <a:spcPct val="0"/>
            </a:spcBef>
            <a:spcAft>
              <a:spcPct val="15000"/>
            </a:spcAft>
            <a:buChar char="••"/>
          </a:pPr>
          <a:r>
            <a:rPr lang="el-GR" sz="1100" b="1" kern="1200" dirty="0">
              <a:effectLst>
                <a:outerShdw blurRad="38100" dist="38100" dir="2700000" algn="tl">
                  <a:srgbClr val="000000">
                    <a:alpha val="43137"/>
                  </a:srgbClr>
                </a:outerShdw>
              </a:effectLst>
              <a:latin typeface="Calibri" pitchFamily="34" charset="0"/>
              <a:cs typeface="Calibri" pitchFamily="34" charset="0"/>
            </a:rPr>
            <a:t>Μελέτες</a:t>
          </a:r>
          <a:r>
            <a:rPr lang="en-US" sz="1100" b="1" kern="1200" dirty="0">
              <a:effectLst>
                <a:outerShdw blurRad="38100" dist="38100" dir="2700000" algn="tl">
                  <a:srgbClr val="000000">
                    <a:alpha val="43137"/>
                  </a:srgbClr>
                </a:outerShdw>
              </a:effectLst>
              <a:latin typeface="Calibri" pitchFamily="34" charset="0"/>
              <a:cs typeface="Calibri" pitchFamily="34" charset="0"/>
            </a:rPr>
            <a:t> </a:t>
          </a:r>
          <a:r>
            <a:rPr lang="el-GR" sz="1100" b="1" kern="1200" dirty="0">
              <a:effectLst>
                <a:outerShdw blurRad="38100" dist="38100" dir="2700000" algn="tl">
                  <a:srgbClr val="000000">
                    <a:alpha val="43137"/>
                  </a:srgbClr>
                </a:outerShdw>
              </a:effectLst>
              <a:latin typeface="Calibri" pitchFamily="34" charset="0"/>
              <a:cs typeface="Calibri" pitchFamily="34" charset="0"/>
            </a:rPr>
            <a:t>&amp; Έρευνες κατόπιν αιτημάτων φορέων </a:t>
          </a:r>
        </a:p>
        <a:p>
          <a:pPr marL="57150" lvl="1" indent="-57150" algn="l" defTabSz="488950">
            <a:lnSpc>
              <a:spcPct val="90000"/>
            </a:lnSpc>
            <a:spcBef>
              <a:spcPct val="0"/>
            </a:spcBef>
            <a:spcAft>
              <a:spcPct val="15000"/>
            </a:spcAft>
            <a:buChar char="••"/>
          </a:pPr>
          <a:endParaRPr lang="el-GR" sz="1100" kern="1200" dirty="0">
            <a:latin typeface="Calibri" pitchFamily="34" charset="0"/>
            <a:cs typeface="Calibri" pitchFamily="34" charset="0"/>
          </a:endParaRPr>
        </a:p>
        <a:p>
          <a:pPr marL="57150" lvl="1" indent="-57150" algn="l" defTabSz="488950">
            <a:lnSpc>
              <a:spcPct val="90000"/>
            </a:lnSpc>
            <a:spcBef>
              <a:spcPct val="0"/>
            </a:spcBef>
            <a:spcAft>
              <a:spcPct val="15000"/>
            </a:spcAft>
            <a:buChar char="••"/>
          </a:pPr>
          <a:endParaRPr lang="el-GR" sz="1100" kern="1200" dirty="0">
            <a:latin typeface="Calibri" pitchFamily="34" charset="0"/>
            <a:cs typeface="Calibri" pitchFamily="34" charset="0"/>
          </a:endParaRPr>
        </a:p>
      </dsp:txBody>
      <dsp:txXfrm rot="5400000">
        <a:off x="5897413" y="576063"/>
        <a:ext cx="2742492" cy="1728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2764C1-B1D6-40B5-9DFD-127B9B7D943E}">
      <dsp:nvSpPr>
        <dsp:cNvPr id="0" name=""/>
        <dsp:cNvSpPr/>
      </dsp:nvSpPr>
      <dsp:spPr>
        <a:xfrm>
          <a:off x="0" y="5011007"/>
          <a:ext cx="8280920" cy="8216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ΦΑΣΗ ΔΙΟΡΙΣΜΟΥ (1 ΜΗΝΑΣ)  </a:t>
          </a:r>
        </a:p>
      </dsp:txBody>
      <dsp:txXfrm>
        <a:off x="0" y="5011007"/>
        <a:ext cx="8280920" cy="821640"/>
      </dsp:txXfrm>
    </dsp:sp>
    <dsp:sp modelId="{071C94BC-3057-4F4A-8B6C-0921C09258C3}">
      <dsp:nvSpPr>
        <dsp:cNvPr id="0" name=""/>
        <dsp:cNvSpPr/>
      </dsp:nvSpPr>
      <dsp:spPr>
        <a:xfrm rot="10800000">
          <a:off x="0" y="3756861"/>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ΕΙΔΙΚΗ ΦΑΣΗ  ( 13 ΜΗΝΕΣ)</a:t>
          </a:r>
        </a:p>
      </dsp:txBody>
      <dsp:txXfrm rot="-10800000">
        <a:off x="0" y="3756861"/>
        <a:ext cx="8280920" cy="443552"/>
      </dsp:txXfrm>
    </dsp:sp>
    <dsp:sp modelId="{8E4C2620-F692-4451-AE39-2947BF22DE77}">
      <dsp:nvSpPr>
        <dsp:cNvPr id="0" name=""/>
        <dsp:cNvSpPr/>
      </dsp:nvSpPr>
      <dsp:spPr>
        <a:xfrm>
          <a:off x="0" y="4238659"/>
          <a:ext cx="4140459" cy="37784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b="1" kern="1200" dirty="0" smtClean="0"/>
            <a:t>OKT</a:t>
          </a:r>
          <a:r>
            <a:rPr lang="el-GR" sz="1200" b="1" kern="1200" dirty="0" smtClean="0"/>
            <a:t>Ω (8) ΤΜΗΜΑΤΑ  ΕΞΕΙΔΙΚΕΥΣΗΣ (9 ΜΗΝΕΣ)</a:t>
          </a:r>
          <a:endParaRPr lang="el-GR" sz="1200" b="1" kern="1200" dirty="0"/>
        </a:p>
      </dsp:txBody>
      <dsp:txXfrm>
        <a:off x="0" y="4238659"/>
        <a:ext cx="4140459" cy="377841"/>
      </dsp:txXfrm>
    </dsp:sp>
    <dsp:sp modelId="{9CCA8705-541F-48DE-B985-34F90C69081E}">
      <dsp:nvSpPr>
        <dsp:cNvPr id="0" name=""/>
        <dsp:cNvSpPr/>
      </dsp:nvSpPr>
      <dsp:spPr>
        <a:xfrm>
          <a:off x="4130067" y="4238659"/>
          <a:ext cx="4140459" cy="37784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l-GR" sz="1400" b="1" kern="1200" smtClean="0"/>
            <a:t>ΠΡΑΚΤΙΚΗ ΑΣΚΗΣΗ (4 ΜΗΝΕΣ)</a:t>
          </a:r>
          <a:endParaRPr lang="el-GR" sz="1400" b="1" kern="1200" dirty="0"/>
        </a:p>
      </dsp:txBody>
      <dsp:txXfrm>
        <a:off x="4130067" y="4238659"/>
        <a:ext cx="4140459" cy="377841"/>
      </dsp:txXfrm>
    </dsp:sp>
    <dsp:sp modelId="{3AF37731-512F-4DF5-8854-3105D6D110A3}">
      <dsp:nvSpPr>
        <dsp:cNvPr id="0" name=""/>
        <dsp:cNvSpPr/>
      </dsp:nvSpPr>
      <dsp:spPr>
        <a:xfrm rot="10800000">
          <a:off x="0" y="2505503"/>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l-GR" sz="1600" b="1" kern="1200" dirty="0" smtClean="0"/>
            <a:t>ΚΟΙΝΗ ΦΑΣΗ ( 4 ΜΗΝΕΣ)</a:t>
          </a:r>
          <a:endParaRPr lang="el-GR" sz="1600" b="1" kern="1200" dirty="0"/>
        </a:p>
      </dsp:txBody>
      <dsp:txXfrm rot="10800000">
        <a:off x="0" y="2505503"/>
        <a:ext cx="8280920" cy="821103"/>
      </dsp:txXfrm>
    </dsp:sp>
    <dsp:sp modelId="{83A14E0C-E8C4-4BBE-BC15-57DF427975CA}">
      <dsp:nvSpPr>
        <dsp:cNvPr id="0" name=""/>
        <dsp:cNvSpPr/>
      </dsp:nvSpPr>
      <dsp:spPr>
        <a:xfrm rot="10800000">
          <a:off x="0" y="1292397"/>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ΦΟΙΤΗΣΗ ΣΤΗΝ ΕΣΔΔΑ (18 ΜΗΝΕΣ) </a:t>
          </a:r>
        </a:p>
      </dsp:txBody>
      <dsp:txXfrm rot="10800000">
        <a:off x="0" y="1292397"/>
        <a:ext cx="8280920" cy="821103"/>
      </dsp:txXfrm>
    </dsp:sp>
    <dsp:sp modelId="{AE1E997C-3F93-4808-8B6E-8CCC73E2354E}">
      <dsp:nvSpPr>
        <dsp:cNvPr id="0" name=""/>
        <dsp:cNvSpPr/>
      </dsp:nvSpPr>
      <dsp:spPr>
        <a:xfrm rot="10800000">
          <a:off x="0" y="2788"/>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b="1"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ΕΙΣΑΓΩΓΙΚΟΣ ΔΙΑΓΩΝΙΣΜΟΣ     </a:t>
          </a:r>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  ΔΙΕΞΑΓΩΓΗ ΣΕ 2 ΣΤΑΔΙΑ</a:t>
          </a:r>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ΠΤΥΧΙΟΥΧΟΙ ΑΕΙ</a:t>
          </a:r>
        </a:p>
        <a:p>
          <a:pPr marL="0" marR="0" lvl="0" indent="0" algn="ctr" defTabSz="914400" eaLnBrk="1" fontAlgn="auto" latinLnBrk="0" hangingPunct="1">
            <a:lnSpc>
              <a:spcPct val="100000"/>
            </a:lnSpc>
            <a:spcBef>
              <a:spcPct val="0"/>
            </a:spcBef>
            <a:spcAft>
              <a:spcPts val="0"/>
            </a:spcAft>
            <a:buClrTx/>
            <a:buSzTx/>
            <a:buFontTx/>
            <a:buNone/>
            <a:tabLst/>
            <a:defRPr/>
          </a:pPr>
          <a:endParaRPr lang="el-GR" sz="1400" b="1" kern="1200" dirty="0"/>
        </a:p>
      </dsp:txBody>
      <dsp:txXfrm rot="10800000">
        <a:off x="0" y="2788"/>
        <a:ext cx="8280920" cy="82110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1FE08-CE1F-4171-85B4-189DC5C6E2C5}" type="datetimeFigureOut">
              <a:rPr lang="el-GR" smtClean="0"/>
              <a:pPr/>
              <a:t>5/7/2021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34DA2E-F14B-44C5-A4F9-74B51256D8DE}" type="slidenum">
              <a:rPr lang="el-GR" smtClean="0"/>
              <a:pPr/>
              <a:t>‹#›</a:t>
            </a:fld>
            <a:endParaRPr lang="el-GR"/>
          </a:p>
        </p:txBody>
      </p:sp>
    </p:spTree>
    <p:extLst>
      <p:ext uri="{BB962C8B-B14F-4D97-AF65-F5344CB8AC3E}">
        <p14:creationId xmlns:p14="http://schemas.microsoft.com/office/powerpoint/2010/main" val="3339319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sz="1050" dirty="0"/>
          </a:p>
        </p:txBody>
      </p:sp>
      <p:sp>
        <p:nvSpPr>
          <p:cNvPr id="4" name="Θέση αριθμού διαφάνειας 3"/>
          <p:cNvSpPr>
            <a:spLocks noGrp="1"/>
          </p:cNvSpPr>
          <p:nvPr>
            <p:ph type="sldNum" sz="quarter" idx="10"/>
          </p:nvPr>
        </p:nvSpPr>
        <p:spPr/>
        <p:txBody>
          <a:bodyPr/>
          <a:lstStyle/>
          <a:p>
            <a:fld id="{C634DA2E-F14B-44C5-A4F9-74B51256D8DE}" type="slidenum">
              <a:rPr lang="el-GR" smtClean="0"/>
              <a:pPr/>
              <a:t>12</a:t>
            </a:fld>
            <a:endParaRPr lang="el-GR"/>
          </a:p>
        </p:txBody>
      </p:sp>
    </p:spTree>
    <p:extLst>
      <p:ext uri="{BB962C8B-B14F-4D97-AF65-F5344CB8AC3E}">
        <p14:creationId xmlns:p14="http://schemas.microsoft.com/office/powerpoint/2010/main" val="316312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Βάσει του νόμου 3966/2011 οι υπηρεσίες της δημόσιας διοίκησης και αυτοδιοίκησης υποχρεούνται να κοινοποιούν στο Ε.Κ.Δ.Δ.Α. τα</a:t>
            </a:r>
          </a:p>
          <a:p>
            <a:r>
              <a:rPr lang="el-GR" dirty="0"/>
              <a:t>στατιστικά δεδομένα, καθώς και τις μελέτες και έρευνες σε θέματα ανάπτυξης ανθρώπινου δυναμικού, εισαγωγής οργανωτικών και λειτουργικών αλλαγών κλπ. Η κοινοποίηση στο Ε.Κ.Δ.Δ.Α., με ευθύνη των αρμόδιων δημόσιων υπηρεσιών αποτελεί απαραίτητη προϋπόθεση αποπληρωμής των μελετών και ερευνών που εκπονούνται. Τα στοιχεία και οι πληροφορίες αυτές είναι διαθέσιμες προς το σύνολο των φορέων της δημόσιας διοίκησης.</a:t>
            </a:r>
          </a:p>
          <a:p>
            <a:r>
              <a:rPr lang="el-GR" dirty="0"/>
              <a:t>Η </a:t>
            </a:r>
            <a:r>
              <a:rPr lang="el-GR" dirty="0" err="1"/>
              <a:t>ΜοΤεΚ</a:t>
            </a:r>
            <a:r>
              <a:rPr lang="el-GR" dirty="0"/>
              <a:t> έχει και την ευθύνη διαχείρισης και ανάρτησης των διαβουλεύσεων κανονιστικών πράξεων και προτάσεων πολιτικής μέσω του διαδικτυακού τόπου ανοικτή διακυβέρνηση </a:t>
            </a:r>
          </a:p>
          <a:p>
            <a:endParaRPr lang="el-GR" dirty="0"/>
          </a:p>
          <a:p>
            <a:endParaRPr lang="el-GR" dirty="0"/>
          </a:p>
          <a:p>
            <a:endParaRPr lang="el-GR" dirty="0"/>
          </a:p>
        </p:txBody>
      </p:sp>
      <p:sp>
        <p:nvSpPr>
          <p:cNvPr id="4" name="Θέση αριθμού διαφάνειας 3"/>
          <p:cNvSpPr>
            <a:spLocks noGrp="1"/>
          </p:cNvSpPr>
          <p:nvPr>
            <p:ph type="sldNum" sz="quarter" idx="5"/>
          </p:nvPr>
        </p:nvSpPr>
        <p:spPr/>
        <p:txBody>
          <a:bodyPr/>
          <a:lstStyle/>
          <a:p>
            <a:fld id="{C634DA2E-F14B-44C5-A4F9-74B51256D8DE}" type="slidenum">
              <a:rPr lang="el-GR" smtClean="0"/>
              <a:pPr/>
              <a:t>13</a:t>
            </a:fld>
            <a:endParaRPr lang="el-GR"/>
          </a:p>
        </p:txBody>
      </p:sp>
    </p:spTree>
    <p:extLst>
      <p:ext uri="{BB962C8B-B14F-4D97-AF65-F5344CB8AC3E}">
        <p14:creationId xmlns:p14="http://schemas.microsoft.com/office/powerpoint/2010/main" val="2724935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C634DA2E-F14B-44C5-A4F9-74B51256D8DE}" type="slidenum">
              <a:rPr lang="el-GR" smtClean="0"/>
              <a:pPr/>
              <a:t>14</a:t>
            </a:fld>
            <a:endParaRPr lang="el-GR"/>
          </a:p>
        </p:txBody>
      </p:sp>
    </p:spTree>
    <p:extLst>
      <p:ext uri="{BB962C8B-B14F-4D97-AF65-F5344CB8AC3E}">
        <p14:creationId xmlns:p14="http://schemas.microsoft.com/office/powerpoint/2010/main" val="7620265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Τίτλο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grpSp>
        <p:nvGrpSpPr>
          <p:cNvPr id="2" name="Ομάδα 1"/>
          <p:cNvGrpSpPr/>
          <p:nvPr/>
        </p:nvGrpSpPr>
        <p:grpSpPr>
          <a:xfrm>
            <a:off x="-3765" y="4953000"/>
            <a:ext cx="9147765" cy="1912088"/>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fld id="{F2853615-BFDE-46DE-814C-47EC6EF6D371}" type="datetimeFigureOut">
              <a:rPr lang="el-GR" smtClean="0"/>
              <a:pPr/>
              <a:t>5/7/2021</a:t>
            </a:fld>
            <a:endParaRPr lang="el-G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lang="el-GR">
              <a:solidFill>
                <a:srgbClr val="31B6FD">
                  <a:tint val="20000"/>
                </a:srgbClr>
              </a:solidFill>
            </a:endParaRP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fld id="{3DF53439-851E-44AD-84B1-B6BFC3D0C743}" type="slidenum">
              <a:rPr lang="el-GR" smtClean="0"/>
              <a:pPr/>
              <a:t>‹#›</a:t>
            </a:fld>
            <a:endParaRPr lang="el-GR"/>
          </a:p>
        </p:txBody>
      </p:sp>
    </p:spTree>
    <p:extLst>
      <p:ext uri="{BB962C8B-B14F-4D97-AF65-F5344CB8AC3E}">
        <p14:creationId xmlns:p14="http://schemas.microsoft.com/office/powerpoint/2010/main" val="37150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481329"/>
            <a:ext cx="8229600" cy="438607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34202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74640"/>
            <a:ext cx="1777470" cy="559276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1"/>
            <a:ext cx="6324600" cy="559276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31509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eaLnBrk="1" latinLnBrk="0" hangingPunct="1"/>
            <a:r>
              <a:rPr lang="el-GR" dirty="0"/>
              <a:t>Στυλ υποδείγματος κειμένου</a:t>
            </a:r>
          </a:p>
          <a:p>
            <a:pPr lvl="1" eaLnBrk="1" latinLnBrk="0" hangingPunct="1"/>
            <a:r>
              <a:rPr lang="el-GR" dirty="0"/>
              <a:t>Δεύτερου επιπέδου</a:t>
            </a:r>
          </a:p>
          <a:p>
            <a:pPr lvl="2" eaLnBrk="1" latinLnBrk="0" hangingPunct="1"/>
            <a:r>
              <a:rPr lang="el-GR" dirty="0"/>
              <a:t>Τρίτου επιπέδου</a:t>
            </a:r>
          </a:p>
          <a:p>
            <a:pPr lvl="3" eaLnBrk="1" latinLnBrk="0" hangingPunct="1"/>
            <a:r>
              <a:rPr lang="el-GR" dirty="0"/>
              <a:t>Τέταρτου επιπέδου</a:t>
            </a:r>
          </a:p>
          <a:p>
            <a:pPr lvl="4" eaLnBrk="1" latinLnBrk="0" hangingPunct="1"/>
            <a:r>
              <a:rPr lang="el-GR" dirty="0"/>
              <a:t>Πέμπτου επιπέδου</a:t>
            </a:r>
            <a:endParaRPr kumimoji="0" lang="en-US" dirty="0"/>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7" name="Τίτλος 6"/>
          <p:cNvSpPr>
            <a:spLocks noGrp="1"/>
          </p:cNvSpPr>
          <p:nvPr>
            <p:ph type="title"/>
          </p:nvPr>
        </p:nvSpPr>
        <p:spPr/>
        <p:txBody>
          <a:bodyPr rtlCol="0">
            <a:normAutofit/>
          </a:bodyPr>
          <a:lstStyle>
            <a:lvl1pPr>
              <a:defRPr sz="4400">
                <a:latin typeface="Calibri" panose="020F0502020204030204" pitchFamily="34" charset="0"/>
              </a:defRPr>
            </a:lvl1pPr>
          </a:lstStyle>
          <a:p>
            <a:r>
              <a:rPr kumimoji="0" lang="el-GR" dirty="0"/>
              <a:t>Στυλ κύριου τίτλου</a:t>
            </a:r>
            <a:endParaRPr kumimoji="0" lang="en-US" dirty="0"/>
          </a:p>
        </p:txBody>
      </p:sp>
    </p:spTree>
    <p:extLst>
      <p:ext uri="{BB962C8B-B14F-4D97-AF65-F5344CB8AC3E}">
        <p14:creationId xmlns:p14="http://schemas.microsoft.com/office/powerpoint/2010/main" val="114167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7" name="Διάσημα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Διάσημα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249826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6" name="Θέση υποσέλιδου 5"/>
          <p:cNvSpPr>
            <a:spLocks noGrp="1"/>
          </p:cNvSpPr>
          <p:nvPr>
            <p:ph type="ftr" sz="quarter" idx="11"/>
          </p:nvPr>
        </p:nvSpPr>
        <p:spPr/>
        <p:txBody>
          <a:bodyPr/>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extLst>
      <p:ext uri="{BB962C8B-B14F-4D97-AF65-F5344CB8AC3E}">
        <p14:creationId xmlns:p14="http://schemas.microsoft.com/office/powerpoint/2010/main" val="251510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8" name="Θέση υποσέλιδου 7"/>
          <p:cNvSpPr>
            <a:spLocks noGrp="1"/>
          </p:cNvSpPr>
          <p:nvPr>
            <p:ph type="ftr" sz="quarter" idx="11"/>
          </p:nvPr>
        </p:nvSpPr>
        <p:spPr/>
        <p:txBody>
          <a:bodyPr/>
          <a:lstStyle/>
          <a:p>
            <a:endParaRPr lang="el-GR">
              <a:solidFill>
                <a:prstClr val="black"/>
              </a:solidFill>
            </a:endParaRPr>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73507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4" name="Θέση υποσέλιδου 3"/>
          <p:cNvSpPr>
            <a:spLocks noGrp="1"/>
          </p:cNvSpPr>
          <p:nvPr>
            <p:ph type="ftr" sz="quarter" idx="11"/>
          </p:nvPr>
        </p:nvSpPr>
        <p:spPr/>
        <p:txBody>
          <a:bodyPr/>
          <a:lstStyle/>
          <a:p>
            <a:endParaRPr lang="el-GR">
              <a:solidFill>
                <a:prstClr val="black"/>
              </a:solidFill>
            </a:endParaRP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extLst>
      <p:ext uri="{BB962C8B-B14F-4D97-AF65-F5344CB8AC3E}">
        <p14:creationId xmlns:p14="http://schemas.microsoft.com/office/powerpoint/2010/main" val="1734305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3" name="Θέση υποσέλιδου 2"/>
          <p:cNvSpPr>
            <a:spLocks noGrp="1"/>
          </p:cNvSpPr>
          <p:nvPr>
            <p:ph type="ftr" sz="quarter" idx="11"/>
          </p:nvPr>
        </p:nvSpPr>
        <p:spPr/>
        <p:txBody>
          <a:bodyPr/>
          <a:lstStyle/>
          <a:p>
            <a:endParaRPr lang="el-GR">
              <a:solidFill>
                <a:prstClr val="black"/>
              </a:solidFill>
            </a:endParaRPr>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83537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6407944"/>
            <a:ext cx="1920240" cy="365760"/>
          </a:xfrm>
        </p:spPr>
        <p:txBody>
          <a:bodyPr/>
          <a:lstStyle/>
          <a:p>
            <a:fld id="{F2853615-BFDE-46DE-814C-47EC6EF6D371}" type="datetimeFigureOut">
              <a:rPr lang="el-GR" smtClean="0">
                <a:solidFill>
                  <a:prstClr val="black"/>
                </a:solidFill>
              </a:rPr>
              <a:pPr/>
              <a:t>5/7/2021</a:t>
            </a:fld>
            <a:endParaRPr lang="el-GR">
              <a:solidFill>
                <a:prstClr val="black"/>
              </a:solidFill>
            </a:endParaRPr>
          </a:p>
        </p:txBody>
      </p:sp>
      <p:sp>
        <p:nvSpPr>
          <p:cNvPr id="6" name="Θέση υποσέλιδου 5"/>
          <p:cNvSpPr>
            <a:spLocks noGrp="1"/>
          </p:cNvSpPr>
          <p:nvPr>
            <p:ph type="ftr" sz="quarter" idx="11"/>
          </p:nvPr>
        </p:nvSpPr>
        <p:spPr/>
        <p:txBody>
          <a:bodyPr/>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541158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fld id="{F2853615-BFDE-46DE-814C-47EC6EF6D371}" type="datetimeFigureOut">
              <a:rPr lang="el-GR" smtClean="0">
                <a:solidFill>
                  <a:prstClr val="black"/>
                </a:solidFill>
              </a:rPr>
              <a:pPr/>
              <a:t>5/7/2021</a:t>
            </a:fld>
            <a:endParaRPr lang="el-GR">
              <a:solidFill>
                <a:prstClr val="black"/>
              </a:solidFill>
            </a:endParaRPr>
          </a:p>
        </p:txBody>
      </p:sp>
      <p:sp>
        <p:nvSpPr>
          <p:cNvPr id="6" name="Θέση υποσέλιδου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fld id="{3DF53439-851E-44AD-84B1-B6BFC3D0C743}" type="slidenum">
              <a:rPr lang="el-GR" smtClean="0">
                <a:solidFill>
                  <a:prstClr val="black"/>
                </a:solidFill>
              </a:rPr>
              <a:pPr/>
              <a:t>‹#›</a:t>
            </a:fld>
            <a:endParaRPr lang="el-GR">
              <a:solidFill>
                <a:prstClr val="black"/>
              </a:solidFill>
            </a:endParaRPr>
          </a:p>
        </p:txBody>
      </p:sp>
      <p:sp>
        <p:nvSpPr>
          <p:cNvPr id="2" name="Τίτλο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Ελεύθερη σχεδίαση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Ορθογώνιο τρίγωνο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Ευθεία γραμμή σύνδεσης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Διάσημα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356730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Ελεύθερη σχεδίαση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Ορθογώνιο τρίγωνο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Ευθεία γραμμή σύνδεσης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2853615-BFDE-46DE-814C-47EC6EF6D371}" type="datetimeFigureOut">
              <a:rPr lang="el-GR" smtClean="0">
                <a:solidFill>
                  <a:prstClr val="black"/>
                </a:solidFill>
              </a:rPr>
              <a:pPr/>
              <a:t>5/7/2021</a:t>
            </a:fld>
            <a:endParaRPr lang="el-GR">
              <a:solidFill>
                <a:prstClr val="black"/>
              </a:solidFill>
            </a:endParaRPr>
          </a:p>
        </p:txBody>
      </p:sp>
      <p:sp>
        <p:nvSpPr>
          <p:cNvPr id="22" name="Θέση υποσέλιδου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solidFill>
                <a:prstClr val="black"/>
              </a:solidFill>
            </a:endParaRPr>
          </a:p>
        </p:txBody>
      </p:sp>
      <p:sp>
        <p:nvSpPr>
          <p:cNvPr id="18" name="Θέση αριθμού διαφάνειας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3703722485"/>
      </p:ext>
    </p:extLst>
  </p:cSld>
  <p:clrMap bg1="lt1" tx1="dk1" bg2="lt2" tx2="dk2" accent1="accent1" accent2="accent2" accent3="accent3" accent4="accent4" accent5="accent5" accent6="accent6" hlink="hlink" folHlink="folHlink"/>
  <p:sldLayoutIdLst>
    <p:sldLayoutId id="2147484453" r:id="rId1"/>
    <p:sldLayoutId id="2147484454" r:id="rId2"/>
    <p:sldLayoutId id="2147484455" r:id="rId3"/>
    <p:sldLayoutId id="2147484456" r:id="rId4"/>
    <p:sldLayoutId id="2147484457" r:id="rId5"/>
    <p:sldLayoutId id="2147484458" r:id="rId6"/>
    <p:sldLayoutId id="2147484459" r:id="rId7"/>
    <p:sldLayoutId id="2147484460" r:id="rId8"/>
    <p:sldLayoutId id="2147484461" r:id="rId9"/>
    <p:sldLayoutId id="2147484462" r:id="rId10"/>
    <p:sldLayoutId id="21474844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7" y="1405942"/>
            <a:ext cx="7128793" cy="3391210"/>
          </a:xfrm>
          <a:prstGeom prst="rect">
            <a:avLst/>
          </a:prstGeom>
          <a:effectLst>
            <a:softEdge rad="635000"/>
          </a:effectLst>
        </p:spPr>
      </p:pic>
      <p:sp>
        <p:nvSpPr>
          <p:cNvPr id="2" name="1 - Τίτλος"/>
          <p:cNvSpPr>
            <a:spLocks noGrp="1"/>
          </p:cNvSpPr>
          <p:nvPr>
            <p:ph type="ctrTitle"/>
          </p:nvPr>
        </p:nvSpPr>
        <p:spPr>
          <a:xfrm>
            <a:off x="269776" y="1988840"/>
            <a:ext cx="3456384" cy="2739455"/>
          </a:xfrm>
        </p:spPr>
        <p:txBody>
          <a:bodyPr rtlCol="0">
            <a:noAutofit/>
          </a:bodyPr>
          <a:lstStyle/>
          <a:p>
            <a:pPr algn="l" eaLnBrk="1" fontAlgn="auto" hangingPunct="1">
              <a:spcBef>
                <a:spcPts val="0"/>
              </a:spcBef>
              <a:spcAft>
                <a:spcPts val="0"/>
              </a:spcAft>
              <a:defRPr/>
            </a:pP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Ε</a:t>
            </a:r>
            <a:r>
              <a:rPr lang="el-GR" sz="3600" b="1" dirty="0" smtClean="0">
                <a:effectLst>
                  <a:outerShdw blurRad="38100" dist="38100" dir="2700000" algn="tl">
                    <a:srgbClr val="000000">
                      <a:alpha val="43137"/>
                    </a:srgbClr>
                  </a:outerShdw>
                </a:effectLst>
                <a:latin typeface="Calibri" pitchFamily="34" charset="0"/>
                <a:cs typeface="Calibri" pitchFamily="34" charset="0"/>
              </a:rPr>
              <a:t>ΘΝΙΚΟ </a:t>
            </a:r>
            <a:r>
              <a:rPr lang="el-GR" sz="3600" dirty="0">
                <a:effectLst>
                  <a:outerShdw blurRad="38100" dist="38100" dir="2700000" algn="tl">
                    <a:srgbClr val="000000">
                      <a:alpha val="43137"/>
                    </a:srgbClr>
                  </a:outerShdw>
                </a:effectLst>
                <a:latin typeface="Calibri" pitchFamily="34" charset="0"/>
                <a:cs typeface="Calibri" pitchFamily="34" charset="0"/>
              </a:rPr>
              <a:t/>
            </a:r>
            <a:br>
              <a:rPr lang="el-GR" sz="3600"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Κ</a:t>
            </a:r>
            <a:r>
              <a:rPr lang="el-GR" sz="3600" b="1" dirty="0" smtClean="0">
                <a:effectLst>
                  <a:outerShdw blurRad="38100" dist="38100" dir="2700000" algn="tl">
                    <a:srgbClr val="000000">
                      <a:alpha val="43137"/>
                    </a:srgbClr>
                  </a:outerShdw>
                </a:effectLst>
                <a:latin typeface="Calibri" pitchFamily="34" charset="0"/>
                <a:cs typeface="Calibri" pitchFamily="34" charset="0"/>
              </a:rPr>
              <a:t>ΕΝΤΡΟ </a:t>
            </a:r>
            <a:r>
              <a:rPr lang="el-GR" sz="3600" b="1" dirty="0">
                <a:effectLst>
                  <a:outerShdw blurRad="38100" dist="38100" dir="2700000" algn="tl">
                    <a:srgbClr val="000000">
                      <a:alpha val="43137"/>
                    </a:srgbClr>
                  </a:outerShdw>
                </a:effectLst>
                <a:latin typeface="Calibri" pitchFamily="34" charset="0"/>
                <a:cs typeface="Calibri" pitchFamily="34" charset="0"/>
              </a:rPr>
              <a:t/>
            </a:r>
            <a:br>
              <a:rPr lang="el-GR"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Δ</a:t>
            </a:r>
            <a:r>
              <a:rPr lang="el-GR" sz="3600" b="1" dirty="0" smtClean="0">
                <a:effectLst>
                  <a:outerShdw blurRad="38100" dist="38100" dir="2700000" algn="tl">
                    <a:srgbClr val="000000">
                      <a:alpha val="43137"/>
                    </a:srgbClr>
                  </a:outerShdw>
                </a:effectLst>
                <a:latin typeface="Calibri" pitchFamily="34" charset="0"/>
                <a:cs typeface="Calibri" pitchFamily="34" charset="0"/>
              </a:rPr>
              <a:t>ΗΜΟΣΙΑΣ </a:t>
            </a:r>
            <a:r>
              <a:rPr lang="el-GR" sz="3600" b="1" dirty="0">
                <a:effectLst>
                  <a:outerShdw blurRad="38100" dist="38100" dir="2700000" algn="tl">
                    <a:srgbClr val="000000">
                      <a:alpha val="43137"/>
                    </a:srgbClr>
                  </a:outerShdw>
                </a:effectLst>
                <a:latin typeface="Calibri" pitchFamily="34" charset="0"/>
                <a:cs typeface="Calibri" pitchFamily="34" charset="0"/>
              </a:rPr>
              <a:t/>
            </a:r>
            <a:br>
              <a:rPr lang="el-GR"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Δ</a:t>
            </a:r>
            <a:r>
              <a:rPr lang="el-GR" sz="3600" b="1" dirty="0" smtClean="0">
                <a:effectLst>
                  <a:outerShdw blurRad="38100" dist="38100" dir="2700000" algn="tl">
                    <a:srgbClr val="000000">
                      <a:alpha val="43137"/>
                    </a:srgbClr>
                  </a:outerShdw>
                </a:effectLst>
                <a:latin typeface="Calibri" pitchFamily="34" charset="0"/>
                <a:cs typeface="Calibri" pitchFamily="34" charset="0"/>
              </a:rPr>
              <a:t>ΙΟΙΚΗΣΗΣ </a:t>
            </a:r>
            <a:r>
              <a:rPr lang="el-GR" sz="3600" b="1" dirty="0">
                <a:effectLst>
                  <a:outerShdw blurRad="38100" dist="38100" dir="2700000" algn="tl">
                    <a:srgbClr val="000000">
                      <a:alpha val="43137"/>
                    </a:srgbClr>
                  </a:outerShdw>
                </a:effectLst>
                <a:latin typeface="Calibri" pitchFamily="34" charset="0"/>
                <a:cs typeface="Calibri" pitchFamily="34" charset="0"/>
              </a:rPr>
              <a:t>&amp;</a:t>
            </a:r>
            <a:r>
              <a:rPr lang="en-US" sz="3600" b="1" dirty="0">
                <a:effectLst>
                  <a:outerShdw blurRad="38100" dist="38100" dir="2700000" algn="tl">
                    <a:srgbClr val="000000">
                      <a:alpha val="43137"/>
                    </a:srgbClr>
                  </a:outerShdw>
                </a:effectLst>
                <a:latin typeface="Calibri" pitchFamily="34" charset="0"/>
                <a:cs typeface="Calibri" pitchFamily="34" charset="0"/>
              </a:rPr>
              <a:t> </a:t>
            </a:r>
            <a:br>
              <a:rPr lang="en-US"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Α</a:t>
            </a:r>
            <a:r>
              <a:rPr lang="el-GR" sz="3600" b="1" dirty="0" smtClean="0">
                <a:effectLst>
                  <a:outerShdw blurRad="38100" dist="38100" dir="2700000" algn="tl">
                    <a:srgbClr val="000000">
                      <a:alpha val="43137"/>
                    </a:srgbClr>
                  </a:outerShdw>
                </a:effectLst>
                <a:latin typeface="Calibri" pitchFamily="34" charset="0"/>
                <a:cs typeface="Calibri" pitchFamily="34" charset="0"/>
              </a:rPr>
              <a:t>ΥΤΟΔΙΟΙΚΗΣΗΣ</a:t>
            </a:r>
            <a:endParaRPr lang="el-GR" sz="3600" b="1" dirty="0">
              <a:effectLst>
                <a:outerShdw blurRad="38100" dist="38100" dir="2700000" algn="tl">
                  <a:srgbClr val="000000">
                    <a:alpha val="43137"/>
                  </a:srgbClr>
                </a:outerShdw>
              </a:effectLst>
              <a:latin typeface="Calibri" pitchFamily="34" charset="0"/>
              <a:cs typeface="Calibri" pitchFamily="34" charset="0"/>
            </a:endParaRPr>
          </a:p>
        </p:txBody>
      </p:sp>
      <p:sp>
        <p:nvSpPr>
          <p:cNvPr id="3" name="2 - Υπότιτλος"/>
          <p:cNvSpPr>
            <a:spLocks noGrp="1"/>
          </p:cNvSpPr>
          <p:nvPr>
            <p:ph type="subTitle" idx="1"/>
          </p:nvPr>
        </p:nvSpPr>
        <p:spPr>
          <a:xfrm>
            <a:off x="172325" y="5517232"/>
            <a:ext cx="4772025" cy="1042988"/>
          </a:xfrm>
        </p:spPr>
        <p:txBody>
          <a:bodyPr rtlCol="0">
            <a:normAutofit/>
          </a:bodyPr>
          <a:lstStyle/>
          <a:p>
            <a:pPr eaLnBrk="1" fontAlgn="auto" hangingPunct="1">
              <a:spcAft>
                <a:spcPts val="0"/>
              </a:spcAft>
              <a:buFont typeface="Arial" pitchFamily="34" charset="0"/>
              <a:buNone/>
              <a:defRPr/>
            </a:pPr>
            <a:r>
              <a:rPr lang="el-GR" sz="1800" b="1" dirty="0">
                <a:solidFill>
                  <a:schemeClr val="tx2">
                    <a:lumMod val="75000"/>
                  </a:schemeClr>
                </a:solidFill>
                <a:effectLst>
                  <a:outerShdw blurRad="38100" dist="38100" dir="2700000" algn="tl">
                    <a:srgbClr val="000000">
                      <a:alpha val="43137"/>
                    </a:srgbClr>
                  </a:outerShdw>
                </a:effectLst>
                <a:latin typeface="Calibri" pitchFamily="34" charset="0"/>
                <a:cs typeface="Calibri" pitchFamily="34" charset="0"/>
              </a:rPr>
              <a:t> </a:t>
            </a:r>
          </a:p>
        </p:txBody>
      </p:sp>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solidFill>
                <a:prstClr val="black"/>
              </a:solidFill>
            </a:endParaRPr>
          </a:p>
        </p:txBody>
      </p:sp>
      <p:sp>
        <p:nvSpPr>
          <p:cNvPr id="5" name="Ορθογώνιο 4"/>
          <p:cNvSpPr/>
          <p:nvPr/>
        </p:nvSpPr>
        <p:spPr>
          <a:xfrm>
            <a:off x="269776" y="5445224"/>
            <a:ext cx="4572000" cy="646331"/>
          </a:xfrm>
          <a:prstGeom prst="rect">
            <a:avLst/>
          </a:prstGeom>
        </p:spPr>
        <p:txBody>
          <a:bodyPr>
            <a:spAutoFit/>
          </a:bodyPr>
          <a:lstStyle/>
          <a:p>
            <a:r>
              <a:rPr lang="el-GR" dirty="0">
                <a:solidFill>
                  <a:srgbClr val="31B6FD">
                    <a:lumMod val="20000"/>
                    <a:lumOff val="80000"/>
                  </a:srgbClr>
                </a:solidFill>
                <a:effectLst>
                  <a:glow rad="63500">
                    <a:srgbClr val="4584D3">
                      <a:satMod val="175000"/>
                      <a:alpha val="40000"/>
                    </a:srgbClr>
                  </a:glow>
                </a:effectLst>
              </a:rPr>
              <a:t>Παρουσίαση: </a:t>
            </a:r>
            <a:r>
              <a:rPr lang="el-GR" dirty="0">
                <a:solidFill>
                  <a:srgbClr val="31B6FD">
                    <a:lumMod val="20000"/>
                    <a:lumOff val="80000"/>
                  </a:srgbClr>
                </a:solidFill>
                <a:effectLst>
                  <a:glow rad="63500">
                    <a:srgbClr val="4584D3">
                      <a:satMod val="175000"/>
                      <a:alpha val="40000"/>
                    </a:srgbClr>
                  </a:glow>
                </a:effectLst>
                <a:cs typeface="Calibri" pitchFamily="34" charset="0"/>
              </a:rPr>
              <a:t>Εύη</a:t>
            </a:r>
            <a:r>
              <a:rPr lang="el-GR" dirty="0">
                <a:solidFill>
                  <a:srgbClr val="31B6FD">
                    <a:lumMod val="20000"/>
                    <a:lumOff val="80000"/>
                  </a:srgbClr>
                </a:solidFill>
                <a:effectLst>
                  <a:glow rad="63500">
                    <a:srgbClr val="4584D3">
                      <a:satMod val="175000"/>
                      <a:alpha val="40000"/>
                    </a:srgbClr>
                  </a:glow>
                </a:effectLst>
              </a:rPr>
              <a:t> Δραμαλιώτη</a:t>
            </a:r>
          </a:p>
          <a:p>
            <a:r>
              <a:rPr lang="el-GR" dirty="0">
                <a:solidFill>
                  <a:srgbClr val="31B6FD">
                    <a:lumMod val="20000"/>
                    <a:lumOff val="80000"/>
                  </a:srgbClr>
                </a:solidFill>
                <a:effectLst>
                  <a:glow rad="63500">
                    <a:srgbClr val="4584D3">
                      <a:satMod val="175000"/>
                      <a:alpha val="40000"/>
                    </a:srgbClr>
                  </a:glow>
                </a:effectLst>
              </a:rPr>
              <a:t>	      Πρόεδρος Ε.Κ.Δ.Δ.Α.</a:t>
            </a:r>
          </a:p>
        </p:txBody>
      </p:sp>
      <p:pic>
        <p:nvPicPr>
          <p:cNvPr id="6" name="Εικόνα 5"/>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005317" y="188640"/>
            <a:ext cx="1902117" cy="1115665"/>
          </a:xfrm>
          <a:prstGeom prst="rect">
            <a:avLst/>
          </a:prstGeom>
        </p:spPr>
      </p:pic>
    </p:spTree>
    <p:extLst>
      <p:ext uri="{BB962C8B-B14F-4D97-AF65-F5344CB8AC3E}">
        <p14:creationId xmlns:p14="http://schemas.microsoft.com/office/powerpoint/2010/main" val="1496978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53" presetClass="entr" presetSubtype="16"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xmlns="" id="{2F1EA640-8A6B-4988-8299-66F3D688685D}"/>
              </a:ext>
            </a:extLst>
          </p:cNvPr>
          <p:cNvSpPr>
            <a:spLocks noGrp="1"/>
          </p:cNvSpPr>
          <p:nvPr>
            <p:ph idx="1"/>
          </p:nvPr>
        </p:nvSpPr>
        <p:spPr>
          <a:xfrm>
            <a:off x="457200" y="1484784"/>
            <a:ext cx="8229600" cy="4680520"/>
          </a:xfrm>
        </p:spPr>
        <p:txBody>
          <a:bodyPr>
            <a:normAutofit/>
          </a:bodyPr>
          <a:lstStyle/>
          <a:p>
            <a:endParaRPr lang="el-GR" dirty="0"/>
          </a:p>
          <a:p>
            <a:pPr algn="just">
              <a:lnSpc>
                <a:spcPct val="150000"/>
              </a:lnSpc>
            </a:pPr>
            <a:r>
              <a:rPr lang="el-GR" dirty="0"/>
              <a:t>Η επιμόρφωση των στελεχών της δημόσιας διοίκησης και της τοπικής αυτοδιοίκησης σχεδιάζεται και υλοποιείται από το Ινστιτούτο Επιμόρφωσης (ΙΝΕΠ) και την αποκεντρωμένη δομή του στη Θεσσαλονίκη, Περιφερειακό Ινστιτούτο Επιμόρφωσης Θεσσαλονίκης (ΠΙΝΕΠΘ), μέσω πιστοποιημένων προγραμμάτων.</a:t>
            </a:r>
          </a:p>
          <a:p>
            <a:endParaRPr lang="el-GR" dirty="0"/>
          </a:p>
        </p:txBody>
      </p:sp>
      <p:sp>
        <p:nvSpPr>
          <p:cNvPr id="4" name="Θέση περιεχομένου 2">
            <a:extLst>
              <a:ext uri="{FF2B5EF4-FFF2-40B4-BE49-F238E27FC236}">
                <a16:creationId xmlns:a16="http://schemas.microsoft.com/office/drawing/2014/main" xmlns="" id="{62DCCB07-F531-4C9F-A527-E04713F8A14F}"/>
              </a:ext>
            </a:extLst>
          </p:cNvPr>
          <p:cNvSpPr>
            <a:spLocks noGrp="1"/>
          </p:cNvSpPr>
          <p:nvPr>
            <p:ph type="title"/>
          </p:nvPr>
        </p:nvSpPr>
        <p:spPr>
          <a:xfrm>
            <a:off x="457200" y="274638"/>
            <a:ext cx="8229600" cy="1282154"/>
          </a:xfrm>
        </p:spPr>
        <p:style>
          <a:lnRef idx="3">
            <a:schemeClr val="lt1"/>
          </a:lnRef>
          <a:fillRef idx="1">
            <a:schemeClr val="accent1"/>
          </a:fillRef>
          <a:effectRef idx="1">
            <a:schemeClr val="accent1"/>
          </a:effectRef>
          <a:fontRef idx="minor">
            <a:schemeClr val="lt1"/>
          </a:fontRef>
        </p:style>
        <p:txBody>
          <a:bodyPr>
            <a:normAutofit/>
          </a:bodyPr>
          <a:lstStyle/>
          <a:p>
            <a:pPr marL="109728" indent="0" algn="ctr">
              <a:buNone/>
            </a:pPr>
            <a:endParaRPr lang="el-GR" sz="2400" b="1" dirty="0">
              <a:solidFill>
                <a:schemeClr val="bg1"/>
              </a:solidFill>
              <a:latin typeface="Calibri" pitchFamily="34" charset="0"/>
              <a:cs typeface="Calibri" pitchFamily="34" charset="0"/>
            </a:endParaRPr>
          </a:p>
          <a:p>
            <a:pPr marL="109728" indent="0" algn="ctr">
              <a:buNone/>
            </a:pPr>
            <a:r>
              <a:rPr lang="el-GR" sz="2400" b="1" dirty="0">
                <a:solidFill>
                  <a:schemeClr val="bg1"/>
                </a:solidFill>
                <a:latin typeface="Calibri" pitchFamily="34" charset="0"/>
                <a:cs typeface="Calibri" pitchFamily="34" charset="0"/>
              </a:rPr>
              <a:t>ΙΝΕΠ: ΑΠΟ ΤΙΣ ΑΠΟΣΠΑΣΜΑΤΙΚΕΣ ΕΠΙΜΟΡΦΩΣΕΙΣ ΣΕ ΣΤΟΧΕΥΜΕΝΕΣ ΕΚΠΑΙΔΕΥΤΙΚΕΣ ΔΙΑΔΡΟΜΕΣ</a:t>
            </a:r>
          </a:p>
          <a:p>
            <a:pPr algn="ctr"/>
            <a:endParaRPr lang="el-GR" sz="2400" b="1"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148933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96752"/>
            <a:ext cx="8229600" cy="4810539"/>
          </a:xfrm>
        </p:spPr>
        <p:txBody>
          <a:bodyPr>
            <a:normAutofit fontScale="92500"/>
          </a:bodyPr>
          <a:lstStyle/>
          <a:p>
            <a:pPr algn="just">
              <a:lnSpc>
                <a:spcPct val="150000"/>
              </a:lnSpc>
            </a:pPr>
            <a:r>
              <a:rPr lang="el-GR" sz="2800" dirty="0">
                <a:cs typeface="Calibri" pitchFamily="34" charset="0"/>
              </a:rPr>
              <a:t>Σύνδεση Ενοποιημένου Σχεδίου της Κυβερνητικής Πολιτικής (Ετήσια Σχέδια Δράσης) με Ετήσια Σχέδια Εκπαίδευσης</a:t>
            </a:r>
            <a:r>
              <a:rPr lang="en-US" sz="2800" dirty="0">
                <a:cs typeface="Calibri" pitchFamily="34" charset="0"/>
              </a:rPr>
              <a:t>  </a:t>
            </a:r>
            <a:r>
              <a:rPr lang="el-GR" sz="2800" dirty="0">
                <a:cs typeface="Calibri" pitchFamily="34" charset="0"/>
              </a:rPr>
              <a:t>(Δεξιότητες) ανά φορέα</a:t>
            </a:r>
          </a:p>
          <a:p>
            <a:pPr algn="just">
              <a:lnSpc>
                <a:spcPct val="150000"/>
              </a:lnSpc>
            </a:pPr>
            <a:r>
              <a:rPr lang="el-GR" sz="2800" dirty="0">
                <a:cs typeface="Calibri" pitchFamily="34" charset="0"/>
              </a:rPr>
              <a:t>Εξωτερικός ποιοτικός έλεγχος: Αξιολόγηση Μνημονίων Συνεργασίας  &amp; Επιμορφωτικών Προγραμμάτων ΙΝΕΠ</a:t>
            </a:r>
          </a:p>
          <a:p>
            <a:pPr lvl="1" algn="just">
              <a:lnSpc>
                <a:spcPct val="150000"/>
              </a:lnSpc>
            </a:pPr>
            <a:r>
              <a:rPr lang="el-GR" sz="2400" dirty="0">
                <a:cs typeface="Calibri" pitchFamily="34" charset="0"/>
              </a:rPr>
              <a:t>Έμφαση στο πραγματικό αποτέλεσμα για τη Δημόσια Διοίκηση </a:t>
            </a:r>
          </a:p>
          <a:p>
            <a:pPr lvl="1" algn="just">
              <a:lnSpc>
                <a:spcPct val="150000"/>
              </a:lnSpc>
            </a:pPr>
            <a:r>
              <a:rPr lang="el-GR" sz="2400" dirty="0">
                <a:cs typeface="Calibri" pitchFamily="34" charset="0"/>
              </a:rPr>
              <a:t>Ανατροφοδότηση από επιμορφωμένους (αξιολόγηση προγραμμάτων &amp; επιδόσεις  στα τεστ γνώσεων).</a:t>
            </a:r>
          </a:p>
          <a:p>
            <a:pPr marL="109728" indent="0" algn="just">
              <a:lnSpc>
                <a:spcPct val="150000"/>
              </a:lnSpc>
              <a:buNone/>
            </a:pPr>
            <a:endParaRPr lang="el-GR" sz="2800" dirty="0">
              <a:latin typeface="Calibri" pitchFamily="34" charset="0"/>
              <a:cs typeface="Calibri" pitchFamily="34" charset="0"/>
            </a:endParaRPr>
          </a:p>
        </p:txBody>
      </p:sp>
      <p:sp>
        <p:nvSpPr>
          <p:cNvPr id="3" name="Τίτλος 2"/>
          <p:cNvSpPr>
            <a:spLocks noGrp="1"/>
          </p:cNvSpPr>
          <p:nvPr>
            <p:ph type="title"/>
          </p:nvPr>
        </p:nvSpPr>
        <p:spPr>
          <a:xfrm>
            <a:off x="251520" y="116632"/>
            <a:ext cx="8229600" cy="850106"/>
          </a:xfrm>
        </p:spPr>
        <p:txBody>
          <a:bodyPr>
            <a:normAutofit/>
          </a:bodyPr>
          <a:lstStyle/>
          <a:p>
            <a:pPr algn="ctr"/>
            <a:r>
              <a:rPr lang="el-GR" sz="3200" dirty="0"/>
              <a:t>ΙΝΕΠ</a:t>
            </a:r>
            <a:r>
              <a:rPr lang="en-US" sz="3200" dirty="0">
                <a:effectLst>
                  <a:outerShdw blurRad="38100" dist="38100" dir="2700000" algn="tl">
                    <a:srgbClr val="000000">
                      <a:alpha val="43137"/>
                    </a:srgbClr>
                  </a:outerShdw>
                </a:effectLst>
                <a:cs typeface="Calibri" pitchFamily="34" charset="0"/>
              </a:rPr>
              <a:t> </a:t>
            </a:r>
            <a:endParaRPr lang="el-GR" sz="3200" dirty="0">
              <a:effectLst>
                <a:outerShdw blurRad="38100" dist="38100" dir="2700000" algn="tl">
                  <a:srgbClr val="000000">
                    <a:alpha val="43137"/>
                  </a:srgbClr>
                </a:outerShdw>
              </a:effectLst>
              <a:cs typeface="Calibri" pitchFamily="34" charset="0"/>
            </a:endParaRPr>
          </a:p>
        </p:txBody>
      </p:sp>
    </p:spTree>
    <p:extLst>
      <p:ext uri="{BB962C8B-B14F-4D97-AF65-F5344CB8AC3E}">
        <p14:creationId xmlns:p14="http://schemas.microsoft.com/office/powerpoint/2010/main" val="255364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980728"/>
            <a:ext cx="8784976" cy="4824536"/>
          </a:xfrm>
          <a:ln>
            <a:noFill/>
          </a:ln>
        </p:spPr>
        <p:style>
          <a:lnRef idx="1">
            <a:schemeClr val="accent1"/>
          </a:lnRef>
          <a:fillRef idx="2">
            <a:schemeClr val="accent1"/>
          </a:fillRef>
          <a:effectRef idx="1">
            <a:schemeClr val="accent1"/>
          </a:effectRef>
          <a:fontRef idx="minor">
            <a:schemeClr val="dk1"/>
          </a:fontRef>
        </p:style>
        <p:txBody>
          <a:bodyPr vert="horz">
            <a:noAutofit/>
          </a:bodyPr>
          <a:lstStyle/>
          <a:p>
            <a:pPr algn="just">
              <a:lnSpc>
                <a:spcPct val="170000"/>
              </a:lnSpc>
            </a:pPr>
            <a:r>
              <a:rPr lang="el-GR" sz="1600" dirty="0">
                <a:cs typeface="Calibri" pitchFamily="34" charset="0"/>
              </a:rPr>
              <a:t>Σχεδιασμός και υλοποίηση επιμορφωτικών προγραμμάτων για τον Εσωτερικό Έλεγχο &amp; τον Σύμβουλο Ακεραιότητας</a:t>
            </a:r>
          </a:p>
          <a:p>
            <a:pPr algn="just">
              <a:lnSpc>
                <a:spcPct val="170000"/>
              </a:lnSpc>
            </a:pPr>
            <a:r>
              <a:rPr lang="el-GR" sz="1600" dirty="0">
                <a:cs typeface="Calibri" pitchFamily="34" charset="0"/>
              </a:rPr>
              <a:t>Συνεργασία με </a:t>
            </a:r>
            <a:r>
              <a:rPr lang="en-US" sz="1600" dirty="0">
                <a:cs typeface="Calibri" pitchFamily="34" charset="0"/>
              </a:rPr>
              <a:t>Microsoft </a:t>
            </a:r>
            <a:r>
              <a:rPr lang="el-GR" sz="1600" dirty="0">
                <a:cs typeface="Calibri" pitchFamily="34" charset="0"/>
              </a:rPr>
              <a:t>για την ενίσχυση ψηφιακών δεξιοτήτων</a:t>
            </a:r>
          </a:p>
          <a:p>
            <a:pPr algn="just">
              <a:lnSpc>
                <a:spcPct val="170000"/>
              </a:lnSpc>
            </a:pPr>
            <a:r>
              <a:rPr lang="en-US" sz="1600" dirty="0">
                <a:cs typeface="Calibri" pitchFamily="34" charset="0"/>
              </a:rPr>
              <a:t>DISPA-Leadership Exchange </a:t>
            </a:r>
            <a:r>
              <a:rPr lang="en-US" sz="1600" dirty="0" err="1">
                <a:cs typeface="Calibri" pitchFamily="34" charset="0"/>
              </a:rPr>
              <a:t>Programme</a:t>
            </a:r>
            <a:endParaRPr lang="el-GR" sz="1600" dirty="0">
              <a:cs typeface="Calibri" pitchFamily="34" charset="0"/>
            </a:endParaRPr>
          </a:p>
          <a:p>
            <a:pPr algn="just">
              <a:lnSpc>
                <a:spcPct val="170000"/>
              </a:lnSpc>
            </a:pPr>
            <a:r>
              <a:rPr lang="el-GR" sz="1600" dirty="0">
                <a:cs typeface="Calibri" pitchFamily="34" charset="0"/>
              </a:rPr>
              <a:t>Πιλοτικό πρόγραμμα επιμόρφωσης αιρετών εκπροσώπων και στελεχών ΟΤΑ</a:t>
            </a:r>
          </a:p>
          <a:p>
            <a:pPr algn="just">
              <a:lnSpc>
                <a:spcPct val="170000"/>
              </a:lnSpc>
            </a:pPr>
            <a:r>
              <a:rPr lang="el-GR" sz="1600" dirty="0">
                <a:cs typeface="Calibri" pitchFamily="34" charset="0"/>
              </a:rPr>
              <a:t>Προώθηση της ενεργού &amp; θετικής γήρανσης</a:t>
            </a:r>
            <a:r>
              <a:rPr lang="en-US" sz="1600" dirty="0">
                <a:cs typeface="Calibri" pitchFamily="34" charset="0"/>
              </a:rPr>
              <a:t>. </a:t>
            </a:r>
            <a:r>
              <a:rPr lang="el-GR" sz="1600" dirty="0">
                <a:cs typeface="Calibri" pitchFamily="34" charset="0"/>
              </a:rPr>
              <a:t>Μεταφορά τεχνογνωσίας από τους παλαιότερους στους νεότερους (</a:t>
            </a:r>
            <a:r>
              <a:rPr lang="en-US" sz="1600" dirty="0">
                <a:cs typeface="Calibri" pitchFamily="34" charset="0"/>
              </a:rPr>
              <a:t>age management, mentoring)</a:t>
            </a:r>
            <a:endParaRPr lang="el-GR" sz="1600" dirty="0">
              <a:cs typeface="Calibri" pitchFamily="34" charset="0"/>
            </a:endParaRPr>
          </a:p>
          <a:p>
            <a:pPr algn="just">
              <a:lnSpc>
                <a:spcPct val="170000"/>
              </a:lnSpc>
            </a:pPr>
            <a:r>
              <a:rPr lang="el-GR" sz="1600" dirty="0">
                <a:cs typeface="Calibri" pitchFamily="34" charset="0"/>
              </a:rPr>
              <a:t>Αναβάθμιση και αναπροσανατολισμός των δεξιοτήτων των Αποφοίτων Ε.Σ.Δ.Δ.Α. Διαμόρφωση προγράμματος επανεκπαίδευσης αποφοίτων</a:t>
            </a:r>
          </a:p>
          <a:p>
            <a:pPr algn="just">
              <a:lnSpc>
                <a:spcPct val="170000"/>
              </a:lnSpc>
            </a:pPr>
            <a:r>
              <a:rPr lang="el-GR" sz="1600" dirty="0">
                <a:cs typeface="Calibri" pitchFamily="34" charset="0"/>
              </a:rPr>
              <a:t>Ενδυνάμωση δεξιοτήτων υπαλλήλων ΔΕ</a:t>
            </a:r>
          </a:p>
          <a:p>
            <a:pPr algn="just">
              <a:lnSpc>
                <a:spcPct val="170000"/>
              </a:lnSpc>
            </a:pPr>
            <a:endParaRPr lang="el-GR" sz="1600" dirty="0">
              <a:cs typeface="Calibri" pitchFamily="34" charset="0"/>
            </a:endParaRPr>
          </a:p>
          <a:p>
            <a:pPr algn="just">
              <a:lnSpc>
                <a:spcPct val="170000"/>
              </a:lnSpc>
            </a:pPr>
            <a:endParaRPr lang="el-GR" sz="1600" dirty="0">
              <a:cs typeface="Calibri" pitchFamily="34" charset="0"/>
            </a:endParaRPr>
          </a:p>
          <a:p>
            <a:pPr algn="just">
              <a:lnSpc>
                <a:spcPct val="170000"/>
              </a:lnSpc>
            </a:pPr>
            <a:endParaRPr lang="el-GR" sz="1600" dirty="0">
              <a:cs typeface="Calibri" pitchFamily="34" charset="0"/>
            </a:endParaRPr>
          </a:p>
        </p:txBody>
      </p:sp>
      <p:sp>
        <p:nvSpPr>
          <p:cNvPr id="3" name="Τίτλος 2"/>
          <p:cNvSpPr>
            <a:spLocks noGrp="1"/>
          </p:cNvSpPr>
          <p:nvPr>
            <p:ph type="title"/>
          </p:nvPr>
        </p:nvSpPr>
        <p:spPr>
          <a:xfrm>
            <a:off x="457200" y="260648"/>
            <a:ext cx="8686800" cy="360040"/>
          </a:xfrm>
        </p:spPr>
        <p:txBody>
          <a:bodyPr>
            <a:noAutofit/>
          </a:bodyPr>
          <a:lstStyle/>
          <a:p>
            <a:pPr lvl="1" algn="ctr" rtl="0">
              <a:spcBef>
                <a:spcPct val="0"/>
              </a:spcBef>
            </a:pP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ΣΤΡΑΤΗΓΙΚΕΣ</a:t>
            </a:r>
            <a:r>
              <a:rPr lang="el-GR" sz="2800" b="1" dirty="0">
                <a:effectLst>
                  <a:outerShdw blurRad="38100" dist="38100" dir="2700000" algn="tl">
                    <a:srgbClr val="000000">
                      <a:alpha val="43137"/>
                    </a:srgbClr>
                  </a:outerShdw>
                </a:effectLst>
                <a:latin typeface="Calibri" pitchFamily="34" charset="0"/>
                <a:cs typeface="Calibri" pitchFamily="34" charset="0"/>
              </a:rPr>
              <a:t> </a:t>
            </a: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ΔΡΑΣΕΙΣ</a:t>
            </a:r>
            <a:r>
              <a:rPr lang="el-GR" sz="2800" b="1" dirty="0">
                <a:effectLst>
                  <a:outerShdw blurRad="38100" dist="38100" dir="2700000" algn="tl">
                    <a:srgbClr val="000000">
                      <a:alpha val="43137"/>
                    </a:srgbClr>
                  </a:outerShdw>
                </a:effectLst>
                <a:latin typeface="Calibri" pitchFamily="34" charset="0"/>
                <a:cs typeface="Calibri" pitchFamily="34" charset="0"/>
              </a:rPr>
              <a:t> </a:t>
            </a: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ΕΚΔΔΑ</a:t>
            </a:r>
            <a:r>
              <a:rPr lang="el-GR" sz="2000" b="1" dirty="0">
                <a:effectLst>
                  <a:outerShdw blurRad="38100" dist="38100" dir="2700000" algn="tl">
                    <a:srgbClr val="000000">
                      <a:alpha val="43137"/>
                    </a:srgbClr>
                  </a:outerShdw>
                </a:effectLst>
                <a:latin typeface="Calibri" pitchFamily="34" charset="0"/>
                <a:cs typeface="Calibri" pitchFamily="34" charset="0"/>
              </a:rPr>
              <a:t/>
            </a:r>
            <a:br>
              <a:rPr lang="el-GR" sz="2000" b="1" dirty="0">
                <a:effectLst>
                  <a:outerShdw blurRad="38100" dist="38100" dir="2700000" algn="tl">
                    <a:srgbClr val="000000">
                      <a:alpha val="43137"/>
                    </a:srgbClr>
                  </a:outerShdw>
                </a:effectLst>
                <a:latin typeface="Calibri" pitchFamily="34" charset="0"/>
                <a:cs typeface="Calibri" pitchFamily="34" charset="0"/>
              </a:rPr>
            </a:br>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extLst>
      <p:ext uri="{BB962C8B-B14F-4D97-AF65-F5344CB8AC3E}">
        <p14:creationId xmlns:p14="http://schemas.microsoft.com/office/powerpoint/2010/main" val="4096493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xmlns="" id="{F9870F93-54EF-469B-AEFC-734DFCFF09CF}"/>
              </a:ext>
            </a:extLst>
          </p:cNvPr>
          <p:cNvSpPr>
            <a:spLocks noGrp="1"/>
          </p:cNvSpPr>
          <p:nvPr>
            <p:ph idx="1"/>
          </p:nvPr>
        </p:nvSpPr>
        <p:spPr>
          <a:xfrm>
            <a:off x="457200" y="980728"/>
            <a:ext cx="8229600" cy="5328592"/>
          </a:xfrm>
        </p:spPr>
        <p:txBody>
          <a:bodyPr>
            <a:normAutofit/>
          </a:bodyPr>
          <a:lstStyle/>
          <a:p>
            <a:pPr marL="109728" indent="0">
              <a:lnSpc>
                <a:spcPct val="120000"/>
              </a:lnSpc>
              <a:buNone/>
            </a:pPr>
            <a:r>
              <a:rPr lang="el-GR" sz="2200" dirty="0" smtClean="0"/>
              <a:t>Το ΙΤΕΚ επιδιώκει να αποτελέσει:</a:t>
            </a:r>
          </a:p>
          <a:p>
            <a:pPr algn="just">
              <a:lnSpc>
                <a:spcPct val="120000"/>
              </a:lnSpc>
            </a:pPr>
            <a:r>
              <a:rPr lang="el-GR" sz="2200" dirty="0" smtClean="0"/>
              <a:t>Την εθνική πύλη συγκέντρωσης, τεκμηρίωσης και ανοικτής διάθεσης ερευνών και μελετών όλων των φορέων του δημοσίου</a:t>
            </a:r>
          </a:p>
          <a:p>
            <a:pPr algn="just">
              <a:lnSpc>
                <a:spcPct val="120000"/>
              </a:lnSpc>
            </a:pPr>
            <a:r>
              <a:rPr lang="el-GR" sz="2200" dirty="0" smtClean="0"/>
              <a:t>Το σημείο συγκέντρωσης και επεξεργασίας δεδομένων για την ανάπτυξη του ανθρώπινου δυναμικού της ΔΔ και ΤΑ</a:t>
            </a:r>
          </a:p>
          <a:p>
            <a:pPr algn="just">
              <a:lnSpc>
                <a:spcPct val="120000"/>
              </a:lnSpc>
            </a:pPr>
            <a:r>
              <a:rPr lang="el-GR" sz="2200" dirty="0" smtClean="0"/>
              <a:t>Την πύλη εισαγωγής οργανωτικών αλλαγών λειτουργίας και καινοτομικών  μεθόδων και διαδικασιών</a:t>
            </a:r>
          </a:p>
          <a:p>
            <a:pPr algn="just">
              <a:lnSpc>
                <a:spcPct val="120000"/>
              </a:lnSpc>
            </a:pPr>
            <a:r>
              <a:rPr lang="el-GR" sz="2200" dirty="0" smtClean="0"/>
              <a:t>Τον μηχανισμό υποβολής προτάσεων για την αντιμετώπιση φαινομένων δυσλειτουργίας στη ΔΔ</a:t>
            </a:r>
          </a:p>
          <a:p>
            <a:pPr algn="just">
              <a:lnSpc>
                <a:spcPct val="120000"/>
              </a:lnSpc>
            </a:pPr>
            <a:r>
              <a:rPr lang="el-GR" sz="2200" dirty="0" smtClean="0"/>
              <a:t>Τη δομή υποστήριξης της Ανοικτής Διακυβέρνησης (</a:t>
            </a:r>
            <a:r>
              <a:rPr lang="el-GR" sz="2200" dirty="0" err="1" smtClean="0"/>
              <a:t>www.opengov.gr</a:t>
            </a:r>
            <a:r>
              <a:rPr lang="el-GR" sz="2200" dirty="0" smtClean="0"/>
              <a:t>)</a:t>
            </a:r>
          </a:p>
          <a:p>
            <a:endParaRPr lang="el-GR" dirty="0"/>
          </a:p>
        </p:txBody>
      </p:sp>
      <p:sp>
        <p:nvSpPr>
          <p:cNvPr id="3" name="Τίτλος 2">
            <a:extLst>
              <a:ext uri="{FF2B5EF4-FFF2-40B4-BE49-F238E27FC236}">
                <a16:creationId xmlns:a16="http://schemas.microsoft.com/office/drawing/2014/main" xmlns="" id="{9B29FCB2-BDC8-4645-AF5D-5885A6BA7980}"/>
              </a:ext>
            </a:extLst>
          </p:cNvPr>
          <p:cNvSpPr>
            <a:spLocks noGrp="1"/>
          </p:cNvSpPr>
          <p:nvPr>
            <p:ph type="title"/>
          </p:nvPr>
        </p:nvSpPr>
        <p:spPr>
          <a:xfrm>
            <a:off x="395536" y="116632"/>
            <a:ext cx="8229600" cy="562074"/>
          </a:xfrm>
        </p:spPr>
        <p:txBody>
          <a:bodyPr>
            <a:normAutofit fontScale="90000"/>
          </a:bodyPr>
          <a:lstStyle/>
          <a:p>
            <a:pPr algn="ctr"/>
            <a:r>
              <a:rPr lang="en-US" sz="3600" dirty="0"/>
              <a:t>ITEK</a:t>
            </a:r>
            <a:endParaRPr lang="el-GR" sz="3200" dirty="0"/>
          </a:p>
        </p:txBody>
      </p:sp>
    </p:spTree>
    <p:extLst>
      <p:ext uri="{BB962C8B-B14F-4D97-AF65-F5344CB8AC3E}">
        <p14:creationId xmlns:p14="http://schemas.microsoft.com/office/powerpoint/2010/main" val="2370952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96752"/>
            <a:ext cx="8229600" cy="4525963"/>
          </a:xfrm>
        </p:spPr>
        <p:txBody>
          <a:bodyPr>
            <a:normAutofit/>
          </a:bodyPr>
          <a:lstStyle/>
          <a:p>
            <a:pPr algn="just">
              <a:lnSpc>
                <a:spcPct val="150000"/>
              </a:lnSpc>
            </a:pPr>
            <a:r>
              <a:rPr lang="el-GR" dirty="0">
                <a:latin typeface="Calibri" pitchFamily="34" charset="0"/>
                <a:cs typeface="Calibri" pitchFamily="34" charset="0"/>
              </a:rPr>
              <a:t>ΕΣΠΑ 2021-2027</a:t>
            </a:r>
          </a:p>
          <a:p>
            <a:pPr algn="just">
              <a:lnSpc>
                <a:spcPct val="150000"/>
              </a:lnSpc>
            </a:pPr>
            <a:r>
              <a:rPr lang="el-GR" dirty="0">
                <a:latin typeface="Calibri" pitchFamily="34" charset="0"/>
                <a:cs typeface="Calibri" pitchFamily="34" charset="0"/>
              </a:rPr>
              <a:t>ΤΑΜΕΙΟ ΑΝΑΚΑΜΨΗΣ</a:t>
            </a:r>
          </a:p>
          <a:p>
            <a:pPr algn="just">
              <a:lnSpc>
                <a:spcPct val="150000"/>
              </a:lnSpc>
            </a:pPr>
            <a:r>
              <a:rPr lang="el-GR" dirty="0">
                <a:latin typeface="Calibri" pitchFamily="34" charset="0"/>
                <a:cs typeface="Calibri" pitchFamily="34" charset="0"/>
              </a:rPr>
              <a:t>Ι.Κ.Υ</a:t>
            </a:r>
            <a:r>
              <a:rPr lang="el-GR" dirty="0">
                <a:latin typeface="Calibri" pitchFamily="34" charset="0"/>
                <a:cs typeface="Calibri" pitchFamily="34" charset="0"/>
                <a:sym typeface="Wingdings" pitchFamily="2" charset="2"/>
              </a:rPr>
              <a:t> </a:t>
            </a:r>
            <a:r>
              <a:rPr lang="en-US" dirty="0">
                <a:latin typeface="Calibri" pitchFamily="34" charset="0"/>
                <a:cs typeface="Calibri" pitchFamily="34" charset="0"/>
                <a:sym typeface="Wingdings" pitchFamily="2" charset="2"/>
              </a:rPr>
              <a:t>ERASMUS +</a:t>
            </a:r>
          </a:p>
          <a:p>
            <a:pPr algn="just">
              <a:lnSpc>
                <a:spcPct val="150000"/>
              </a:lnSpc>
            </a:pPr>
            <a:r>
              <a:rPr lang="el-GR" dirty="0">
                <a:latin typeface="Calibri" pitchFamily="34" charset="0"/>
                <a:cs typeface="Calibri" pitchFamily="34" charset="0"/>
                <a:sym typeface="Wingdings" pitchFamily="2" charset="2"/>
              </a:rPr>
              <a:t>ΧΡΗΜΑΤΟΔΟΤΙΚΟ ΠΡΩΤΟΚΟΛΟ ΥΠΕΣ-ΕΚΚΔΑ-ΑΔΕΔΥ</a:t>
            </a:r>
          </a:p>
          <a:p>
            <a:pPr algn="just">
              <a:lnSpc>
                <a:spcPct val="150000"/>
              </a:lnSpc>
            </a:pPr>
            <a:r>
              <a:rPr lang="el-GR" dirty="0">
                <a:latin typeface="Calibri" pitchFamily="34" charset="0"/>
                <a:cs typeface="Calibri" pitchFamily="34" charset="0"/>
                <a:sym typeface="Wingdings" pitchFamily="2" charset="2"/>
              </a:rPr>
              <a:t>ΚΟΜΒΟΣ ΚΑΙΝΟΤΟΜΙΑΣ ΓΙΑ ΤΗΝ ΨΗΦΙΑΚΗ ΔΙΑΚΥΒΕΡΝΗΣΗ (GR DIGIGOV-INNOHUB)</a:t>
            </a: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endParaRPr>
          </a:p>
          <a:p>
            <a:pPr algn="just">
              <a:lnSpc>
                <a:spcPct val="150000"/>
              </a:lnSpc>
            </a:pPr>
            <a:endParaRPr lang="el-GR" dirty="0">
              <a:latin typeface="Calibri" pitchFamily="34" charset="0"/>
              <a:cs typeface="Calibri" pitchFamily="34" charset="0"/>
            </a:endParaRPr>
          </a:p>
        </p:txBody>
      </p:sp>
      <p:sp>
        <p:nvSpPr>
          <p:cNvPr id="3" name="Τίτλος 2"/>
          <p:cNvSpPr>
            <a:spLocks noGrp="1"/>
          </p:cNvSpPr>
          <p:nvPr>
            <p:ph type="title"/>
          </p:nvPr>
        </p:nvSpPr>
        <p:spPr>
          <a:xfrm>
            <a:off x="457200" y="274638"/>
            <a:ext cx="8229600" cy="562074"/>
          </a:xfrm>
        </p:spPr>
        <p:txBody>
          <a:bodyPr>
            <a:noAutofit/>
          </a:bodyPr>
          <a:lstStyle/>
          <a:p>
            <a:pPr algn="ctr"/>
            <a:r>
              <a:rPr lang="el-GR" sz="3200" dirty="0">
                <a:latin typeface="Calibri" pitchFamily="34" charset="0"/>
                <a:cs typeface="Calibri" pitchFamily="34" charset="0"/>
              </a:rPr>
              <a:t>ΠΗΓΕΣ ΧΡΗΜΑΤΟΔΟΤΗΣΗΣ</a:t>
            </a:r>
          </a:p>
        </p:txBody>
      </p:sp>
    </p:spTree>
    <p:extLst>
      <p:ext uri="{BB962C8B-B14F-4D97-AF65-F5344CB8AC3E}">
        <p14:creationId xmlns:p14="http://schemas.microsoft.com/office/powerpoint/2010/main" val="400448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08720"/>
            <a:ext cx="8229600" cy="4896544"/>
          </a:xfrm>
          <a:noFill/>
          <a:ln>
            <a:noFill/>
          </a:ln>
        </p:spPr>
        <p:txBody>
          <a:bodyPr>
            <a:normAutofit fontScale="90000"/>
          </a:bodyPr>
          <a:lstStyle/>
          <a:p>
            <a:pPr algn="ct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Σας </a:t>
            </a:r>
            <a:r>
              <a:rPr lang="el-GR" dirty="0">
                <a:latin typeface="Calibri" pitchFamily="34" charset="0"/>
                <a:cs typeface="Calibri" pitchFamily="34" charset="0"/>
              </a:rPr>
              <a:t>ευχαριστώ για την προσοχή σας!</a:t>
            </a:r>
            <a:br>
              <a:rPr lang="el-GR" dirty="0">
                <a:latin typeface="Calibri" pitchFamily="34" charset="0"/>
                <a:cs typeface="Calibri" pitchFamily="34" charset="0"/>
              </a:rPr>
            </a:br>
            <a:r>
              <a:rPr lang="el-GR" dirty="0">
                <a:latin typeface="Calibri" pitchFamily="34" charset="0"/>
                <a:cs typeface="Calibri" pitchFamily="34" charset="0"/>
              </a:rPr>
              <a:t/>
            </a:r>
            <a:br>
              <a:rPr lang="el-GR" dirty="0">
                <a:latin typeface="Calibri" pitchFamily="34" charset="0"/>
                <a:cs typeface="Calibri" pitchFamily="34" charset="0"/>
              </a:rPr>
            </a:br>
            <a:r>
              <a:rPr lang="el-GR" dirty="0">
                <a:latin typeface="Calibri" pitchFamily="34" charset="0"/>
                <a:cs typeface="Calibri" pitchFamily="34" charset="0"/>
              </a:rPr>
              <a:t>Εύη </a:t>
            </a:r>
            <a:r>
              <a:rPr lang="el-GR" dirty="0" err="1">
                <a:latin typeface="Calibri" pitchFamily="34" charset="0"/>
                <a:cs typeface="Calibri" pitchFamily="34" charset="0"/>
              </a:rPr>
              <a:t>Δραμαλιώτη</a:t>
            </a:r>
            <a:r>
              <a:rPr lang="el-GR" dirty="0">
                <a:latin typeface="Calibri" pitchFamily="34" charset="0"/>
                <a:cs typeface="Calibri" pitchFamily="34" charset="0"/>
              </a:rPr>
              <a:t/>
            </a:r>
            <a:br>
              <a:rPr lang="el-GR" dirty="0">
                <a:latin typeface="Calibri" pitchFamily="34" charset="0"/>
                <a:cs typeface="Calibri" pitchFamily="34" charset="0"/>
              </a:rPr>
            </a:br>
            <a:r>
              <a:rPr lang="el-GR" dirty="0">
                <a:latin typeface="Calibri" pitchFamily="34" charset="0"/>
                <a:cs typeface="Calibri" pitchFamily="34" charset="0"/>
              </a:rPr>
              <a:t>Πρόεδρος Ε.Κ.Δ.Δ.Α</a:t>
            </a:r>
            <a:r>
              <a:rPr lang="el-GR" dirty="0" smtClean="0">
                <a:latin typeface="Calibri" pitchFamily="34" charset="0"/>
                <a:cs typeface="Calibri" pitchFamily="34" charset="0"/>
              </a:rPr>
              <a:t>.</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l-GR" dirty="0">
                <a:latin typeface="Calibri" pitchFamily="34" charset="0"/>
                <a:cs typeface="Calibri" pitchFamily="34" charset="0"/>
              </a:rPr>
              <a:t/>
            </a:r>
            <a:br>
              <a:rPr lang="el-GR" dirty="0">
                <a:latin typeface="Calibri" pitchFamily="34" charset="0"/>
                <a:cs typeface="Calibri" pitchFamily="34" charset="0"/>
              </a:rPr>
            </a:br>
            <a:r>
              <a:rPr lang="en-US" u="sng" dirty="0">
                <a:solidFill>
                  <a:srgbClr val="0097C0"/>
                </a:solidFill>
                <a:latin typeface="Calibri" pitchFamily="34" charset="0"/>
                <a:cs typeface="Calibri" pitchFamily="34" charset="0"/>
              </a:rPr>
              <a:t>presidentekdda@ekdd.gr</a:t>
            </a:r>
            <a:r>
              <a:rPr lang="en-US" dirty="0">
                <a:latin typeface="Calibri" pitchFamily="34" charset="0"/>
                <a:cs typeface="Calibri" pitchFamily="34" charset="0"/>
              </a:rPr>
              <a:t/>
            </a:r>
            <a:br>
              <a:rPr lang="en-US" dirty="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2131306200</a:t>
            </a:r>
            <a:endParaRPr lang="el-GR" dirty="0">
              <a:latin typeface="Calibri" pitchFamily="34" charset="0"/>
              <a:cs typeface="Calibri" pitchFamily="34" charset="0"/>
            </a:endParaRPr>
          </a:p>
        </p:txBody>
      </p:sp>
    </p:spTree>
    <p:extLst>
      <p:ext uri="{BB962C8B-B14F-4D97-AF65-F5344CB8AC3E}">
        <p14:creationId xmlns:p14="http://schemas.microsoft.com/office/powerpoint/2010/main" val="113183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p:cNvGraphicFramePr/>
          <p:nvPr>
            <p:extLst>
              <p:ext uri="{D42A27DB-BD31-4B8C-83A1-F6EECF244321}">
                <p14:modId xmlns:p14="http://schemas.microsoft.com/office/powerpoint/2010/main" val="913610457"/>
              </p:ext>
            </p:extLst>
          </p:nvPr>
        </p:nvGraphicFramePr>
        <p:xfrm>
          <a:off x="71499" y="4365103"/>
          <a:ext cx="8856984"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Θέση περιεχομένου 5"/>
          <p:cNvSpPr>
            <a:spLocks noGrp="1"/>
          </p:cNvSpPr>
          <p:nvPr>
            <p:ph idx="1"/>
          </p:nvPr>
        </p:nvSpPr>
        <p:spPr>
          <a:xfrm>
            <a:off x="179512" y="836712"/>
            <a:ext cx="8856985" cy="1800200"/>
          </a:xfrm>
        </p:spPr>
        <p:style>
          <a:lnRef idx="3">
            <a:schemeClr val="lt1"/>
          </a:lnRef>
          <a:fillRef idx="1">
            <a:schemeClr val="accent1"/>
          </a:fillRef>
          <a:effectRef idx="1">
            <a:schemeClr val="accent1"/>
          </a:effectRef>
          <a:fontRef idx="minor">
            <a:schemeClr val="lt1"/>
          </a:fontRef>
        </p:style>
        <p:txBody>
          <a:bodyPr>
            <a:noAutofit/>
          </a:bodyPr>
          <a:lstStyle/>
          <a:p>
            <a:pPr marL="109728" indent="0" algn="just">
              <a:lnSpc>
                <a:spcPct val="170000"/>
              </a:lnSpc>
              <a:buNone/>
            </a:pPr>
            <a:r>
              <a:rPr lang="el-GR" sz="1300" b="1" dirty="0">
                <a:cs typeface="Calibri" pitchFamily="34" charset="0"/>
              </a:rPr>
              <a:t>Εθνικός στρατηγικός φορέας ανάπτυξης του ανθρώπινου δυναμικού της Δημόσιας Διοίκησης και της Τοπικής Αυτοδιοίκησης. Είναι Νομικό Πρόσωπο Δημοσίου Δικαίου και υπάγεται στον Υπουργό Εσωτερικών.</a:t>
            </a:r>
          </a:p>
          <a:p>
            <a:pPr marL="109728" indent="0" algn="just">
              <a:lnSpc>
                <a:spcPct val="170000"/>
              </a:lnSpc>
              <a:buNone/>
            </a:pPr>
            <a:r>
              <a:rPr lang="el-GR" sz="1300" b="1" dirty="0">
                <a:cs typeface="Calibri" pitchFamily="34" charset="0"/>
              </a:rPr>
              <a:t>Χρηματοδοτείται από το Επιχειρησιακό Πρόγραμμα «Μεταρρύθμιση Δημόσιου Τομέα», ΕΣΠΑ 2014 -2020.</a:t>
            </a:r>
          </a:p>
        </p:txBody>
      </p:sp>
      <p:sp>
        <p:nvSpPr>
          <p:cNvPr id="3" name="Τίτλος 2"/>
          <p:cNvSpPr>
            <a:spLocks noGrp="1"/>
          </p:cNvSpPr>
          <p:nvPr>
            <p:ph type="title"/>
          </p:nvPr>
        </p:nvSpPr>
        <p:spPr>
          <a:xfrm>
            <a:off x="375345" y="116632"/>
            <a:ext cx="8229600" cy="504056"/>
          </a:xfrm>
        </p:spPr>
        <p:txBody>
          <a:bodyPr>
            <a:noAutofit/>
          </a:bodyPr>
          <a:lstStyle/>
          <a:p>
            <a:pPr algn="ctr"/>
            <a:r>
              <a:rPr lang="el-GR" sz="4000" dirty="0"/>
              <a:t>Ε</a:t>
            </a:r>
            <a:r>
              <a:rPr lang="en-US" sz="4000" dirty="0"/>
              <a:t>.</a:t>
            </a:r>
            <a:r>
              <a:rPr lang="el-GR" sz="4000" dirty="0"/>
              <a:t>Κ</a:t>
            </a:r>
            <a:r>
              <a:rPr lang="en-US" sz="4000" dirty="0"/>
              <a:t>.</a:t>
            </a:r>
            <a:r>
              <a:rPr lang="el-GR" sz="4000" dirty="0"/>
              <a:t>Δ</a:t>
            </a:r>
            <a:r>
              <a:rPr lang="en-US" sz="4000" dirty="0"/>
              <a:t>.</a:t>
            </a:r>
            <a:r>
              <a:rPr lang="el-GR" sz="4000" dirty="0"/>
              <a:t>Δ</a:t>
            </a:r>
            <a:r>
              <a:rPr lang="en-US" sz="4000" dirty="0"/>
              <a:t>.</a:t>
            </a:r>
            <a:r>
              <a:rPr lang="el-GR" sz="4000" dirty="0"/>
              <a:t>Α</a:t>
            </a:r>
            <a:r>
              <a:rPr lang="en-US" sz="4000" dirty="0"/>
              <a:t>.</a:t>
            </a:r>
            <a:endParaRPr lang="el-GR" sz="4000" dirty="0"/>
          </a:p>
        </p:txBody>
      </p:sp>
      <p:graphicFrame>
        <p:nvGraphicFramePr>
          <p:cNvPr id="7" name="Διάγραμμα 6"/>
          <p:cNvGraphicFramePr/>
          <p:nvPr>
            <p:extLst>
              <p:ext uri="{D42A27DB-BD31-4B8C-83A1-F6EECF244321}">
                <p14:modId xmlns:p14="http://schemas.microsoft.com/office/powerpoint/2010/main" val="2661734664"/>
              </p:ext>
            </p:extLst>
          </p:nvPr>
        </p:nvGraphicFramePr>
        <p:xfrm>
          <a:off x="179512" y="3068960"/>
          <a:ext cx="8640960"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19499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xmlns="" id="{B1806B88-3039-438D-8733-6CF9D6C98EB7}"/>
              </a:ext>
            </a:extLst>
          </p:cNvPr>
          <p:cNvSpPr>
            <a:spLocks noGrp="1"/>
          </p:cNvSpPr>
          <p:nvPr>
            <p:ph idx="1"/>
          </p:nvPr>
        </p:nvSpPr>
        <p:spPr>
          <a:xfrm>
            <a:off x="457200" y="1844824"/>
            <a:ext cx="8229600" cy="3600399"/>
          </a:xfrm>
        </p:spPr>
        <p:txBody>
          <a:bodyPr>
            <a:normAutofit/>
          </a:bodyPr>
          <a:lstStyle/>
          <a:p>
            <a:pPr algn="just"/>
            <a:r>
              <a:rPr lang="el-GR" dirty="0"/>
              <a:t>Η ανάδειξή του σε θύλακα αριστείας και μετασχηματισμού</a:t>
            </a:r>
            <a:endParaRPr lang="en-US" dirty="0"/>
          </a:p>
          <a:p>
            <a:pPr marL="109728" indent="0" algn="just">
              <a:buNone/>
            </a:pPr>
            <a:endParaRPr lang="el-GR" dirty="0"/>
          </a:p>
          <a:p>
            <a:pPr algn="just"/>
            <a:r>
              <a:rPr lang="el-GR" dirty="0"/>
              <a:t>Παράδειγμα και πρότυπο αναφοράς για τη δημόσια διοίκηση. Αλλαγή παραδείγματος</a:t>
            </a:r>
          </a:p>
        </p:txBody>
      </p:sp>
      <p:sp>
        <p:nvSpPr>
          <p:cNvPr id="3" name="Τίτλος 2">
            <a:extLst>
              <a:ext uri="{FF2B5EF4-FFF2-40B4-BE49-F238E27FC236}">
                <a16:creationId xmlns:a16="http://schemas.microsoft.com/office/drawing/2014/main" xmlns="" id="{8B0B1337-F9D8-445A-B0ED-295EA407F28F}"/>
              </a:ext>
            </a:extLst>
          </p:cNvPr>
          <p:cNvSpPr>
            <a:spLocks noGrp="1"/>
          </p:cNvSpPr>
          <p:nvPr>
            <p:ph type="title"/>
          </p:nvPr>
        </p:nvSpPr>
        <p:spPr/>
        <p:txBody>
          <a:bodyPr>
            <a:normAutofit/>
          </a:bodyPr>
          <a:lstStyle/>
          <a:p>
            <a:pPr algn="ctr"/>
            <a:r>
              <a:rPr lang="el-GR" sz="4000" dirty="0"/>
              <a:t>ΤΟ ΟΡΑΜΑ ΤΟΥ ΝΕΟΥ ΕΚΔΔΑ</a:t>
            </a:r>
          </a:p>
        </p:txBody>
      </p:sp>
    </p:spTree>
    <p:extLst>
      <p:ext uri="{BB962C8B-B14F-4D97-AF65-F5344CB8AC3E}">
        <p14:creationId xmlns:p14="http://schemas.microsoft.com/office/powerpoint/2010/main" val="3431304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xmlns="" id="{D0D88169-1B82-4722-AECA-A84FC091985E}"/>
              </a:ext>
            </a:extLst>
          </p:cNvPr>
          <p:cNvSpPr>
            <a:spLocks noGrp="1"/>
          </p:cNvSpPr>
          <p:nvPr>
            <p:ph idx="1"/>
          </p:nvPr>
        </p:nvSpPr>
        <p:spPr>
          <a:xfrm>
            <a:off x="457200" y="1268760"/>
            <a:ext cx="8229600" cy="5040560"/>
          </a:xfrm>
        </p:spPr>
        <p:txBody>
          <a:bodyPr>
            <a:normAutofit fontScale="92500"/>
          </a:bodyPr>
          <a:lstStyle/>
          <a:p>
            <a:pPr marL="109728" indent="0">
              <a:lnSpc>
                <a:spcPct val="150000"/>
              </a:lnSpc>
              <a:buNone/>
            </a:pPr>
            <a:r>
              <a:rPr lang="el-GR" dirty="0"/>
              <a:t>ΣΕ </a:t>
            </a:r>
            <a:r>
              <a:rPr lang="en-US" dirty="0"/>
              <a:t>3</a:t>
            </a:r>
            <a:r>
              <a:rPr lang="el-GR" dirty="0"/>
              <a:t> </a:t>
            </a:r>
            <a:r>
              <a:rPr lang="el-GR" dirty="0" smtClean="0"/>
              <a:t>ΑΞΟΝΕΣ</a:t>
            </a:r>
            <a:endParaRPr lang="en-US" dirty="0" smtClean="0"/>
          </a:p>
          <a:p>
            <a:pPr marL="109728" indent="0">
              <a:buNone/>
            </a:pPr>
            <a:endParaRPr lang="el-GR" dirty="0"/>
          </a:p>
          <a:p>
            <a:pPr algn="just"/>
            <a:r>
              <a:rPr lang="el-GR" dirty="0"/>
              <a:t>Τεχνοκρατική &amp; Επιτελική Διοίκηση: Από τη θεωρητική προσέγγιση στην τεχνοκρατική </a:t>
            </a:r>
            <a:r>
              <a:rPr lang="el-GR" dirty="0" smtClean="0"/>
              <a:t>αποτελεσματικότητα</a:t>
            </a:r>
            <a:endParaRPr lang="en-US" dirty="0" smtClean="0"/>
          </a:p>
          <a:p>
            <a:pPr marL="109728" indent="0" algn="just">
              <a:buNone/>
            </a:pPr>
            <a:endParaRPr lang="el-GR" dirty="0"/>
          </a:p>
          <a:p>
            <a:pPr algn="just">
              <a:lnSpc>
                <a:spcPct val="110000"/>
              </a:lnSpc>
            </a:pPr>
            <a:r>
              <a:rPr lang="el-GR" dirty="0"/>
              <a:t>Μετασχηματισμός δεξιοτήτων: Από τη μαζική επιμόρφωση στην χάραξη </a:t>
            </a:r>
            <a:r>
              <a:rPr lang="el-GR" dirty="0" err="1"/>
              <a:t>στοχευμένων</a:t>
            </a:r>
            <a:r>
              <a:rPr lang="el-GR" dirty="0"/>
              <a:t> εκπαιδευτικών </a:t>
            </a:r>
            <a:r>
              <a:rPr lang="el-GR" dirty="0" smtClean="0"/>
              <a:t>αναγκών</a:t>
            </a:r>
            <a:endParaRPr lang="en-US" dirty="0" smtClean="0"/>
          </a:p>
          <a:p>
            <a:pPr marL="109728" indent="0" algn="just">
              <a:lnSpc>
                <a:spcPct val="110000"/>
              </a:lnSpc>
              <a:buNone/>
            </a:pPr>
            <a:endParaRPr lang="el-GR" dirty="0"/>
          </a:p>
          <a:p>
            <a:pPr algn="just"/>
            <a:r>
              <a:rPr lang="el-GR" dirty="0"/>
              <a:t>Αξιοποίηση της καινοτομίας για την ενίσχυση της διοικητικής ικανότητας των υπηρεσιών και των δεξιοτήτων</a:t>
            </a:r>
          </a:p>
        </p:txBody>
      </p:sp>
      <p:sp>
        <p:nvSpPr>
          <p:cNvPr id="3" name="Τίτλος 2">
            <a:extLst>
              <a:ext uri="{FF2B5EF4-FFF2-40B4-BE49-F238E27FC236}">
                <a16:creationId xmlns:a16="http://schemas.microsoft.com/office/drawing/2014/main" xmlns="" id="{D28DBCA0-0A02-40BB-9060-8962B07D35CB}"/>
              </a:ext>
            </a:extLst>
          </p:cNvPr>
          <p:cNvSpPr>
            <a:spLocks noGrp="1"/>
          </p:cNvSpPr>
          <p:nvPr>
            <p:ph type="title"/>
          </p:nvPr>
        </p:nvSpPr>
        <p:spPr>
          <a:xfrm>
            <a:off x="395536" y="188640"/>
            <a:ext cx="8229600" cy="720080"/>
          </a:xfrm>
        </p:spPr>
        <p:txBody>
          <a:bodyPr>
            <a:normAutofit fontScale="90000"/>
          </a:bodyPr>
          <a:lstStyle/>
          <a:p>
            <a:pPr algn="ctr"/>
            <a:r>
              <a:rPr lang="el-GR" sz="4000" dirty="0"/>
              <a:t>ΣΤΡΑΤΗΓΙΚΗ</a:t>
            </a:r>
            <a:r>
              <a:rPr lang="el-GR" dirty="0">
                <a:latin typeface="Calibri" panose="020F0502020204030204" pitchFamily="34" charset="0"/>
              </a:rPr>
              <a:t> </a:t>
            </a:r>
            <a:r>
              <a:rPr lang="el-GR" sz="4000" dirty="0"/>
              <a:t>ΕΚΔΔΑ</a:t>
            </a:r>
          </a:p>
        </p:txBody>
      </p:sp>
    </p:spTree>
    <p:extLst>
      <p:ext uri="{BB962C8B-B14F-4D97-AF65-F5344CB8AC3E}">
        <p14:creationId xmlns:p14="http://schemas.microsoft.com/office/powerpoint/2010/main" val="124829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xmlns="" id="{25955FD5-126B-42CA-98F2-E1F23DD470EC}"/>
              </a:ext>
            </a:extLst>
          </p:cNvPr>
          <p:cNvSpPr>
            <a:spLocks noGrp="1"/>
          </p:cNvSpPr>
          <p:nvPr>
            <p:ph idx="1"/>
          </p:nvPr>
        </p:nvSpPr>
        <p:spPr/>
        <p:txBody>
          <a:bodyPr>
            <a:normAutofit/>
          </a:bodyPr>
          <a:lstStyle/>
          <a:p>
            <a:pPr algn="just"/>
            <a:r>
              <a:rPr lang="el-GR" dirty="0"/>
              <a:t>Αποστολή της είναι η εκπαίδευση στελεχών ταχείας εξέλιξης της ελληνικής δημόσιας </a:t>
            </a:r>
            <a:r>
              <a:rPr lang="el-GR" dirty="0" smtClean="0"/>
              <a:t>διοίκησης</a:t>
            </a:r>
            <a:endParaRPr lang="en-US" dirty="0" smtClean="0"/>
          </a:p>
          <a:p>
            <a:pPr algn="just"/>
            <a:endParaRPr lang="el-GR" dirty="0"/>
          </a:p>
          <a:p>
            <a:pPr algn="just"/>
            <a:r>
              <a:rPr lang="el-GR" dirty="0"/>
              <a:t>Η εισαγωγή σπουδαστών/</a:t>
            </a:r>
            <a:r>
              <a:rPr lang="el-GR" dirty="0" err="1"/>
              <a:t>στριών</a:t>
            </a:r>
            <a:r>
              <a:rPr lang="el-GR" dirty="0"/>
              <a:t> στην ΕΣΔΔΑ γίνεται μέσω ετήσιου </a:t>
            </a:r>
            <a:r>
              <a:rPr lang="el-GR" dirty="0" smtClean="0"/>
              <a:t>διαγωνισμού</a:t>
            </a:r>
            <a:endParaRPr lang="en-US" dirty="0" smtClean="0"/>
          </a:p>
          <a:p>
            <a:pPr algn="just"/>
            <a:endParaRPr lang="el-GR" dirty="0"/>
          </a:p>
          <a:p>
            <a:pPr algn="just"/>
            <a:r>
              <a:rPr lang="el-GR" dirty="0"/>
              <a:t>Τοποθέτηση στελεχών για την υποστήριξη κυβερνητικών πρωτοβουλιών πχ επιτάχυνση απονομής συντάξεων (ΕΦΚΑ)</a:t>
            </a:r>
          </a:p>
          <a:p>
            <a:endParaRPr lang="el-GR" dirty="0"/>
          </a:p>
        </p:txBody>
      </p:sp>
      <p:sp>
        <p:nvSpPr>
          <p:cNvPr id="3" name="Τίτλος 2">
            <a:extLst>
              <a:ext uri="{FF2B5EF4-FFF2-40B4-BE49-F238E27FC236}">
                <a16:creationId xmlns:a16="http://schemas.microsoft.com/office/drawing/2014/main" xmlns="" id="{8AA579FC-30F6-491C-BE79-68D300480A44}"/>
              </a:ext>
            </a:extLst>
          </p:cNvPr>
          <p:cNvSpPr>
            <a:spLocks noGrp="1"/>
          </p:cNvSpPr>
          <p:nvPr>
            <p:ph type="title"/>
          </p:nvPr>
        </p:nvSpPr>
        <p:spPr/>
        <p:txBody>
          <a:bodyPr/>
          <a:lstStyle/>
          <a:p>
            <a:pPr algn="ctr"/>
            <a:r>
              <a:rPr lang="el-GR" sz="4000" dirty="0"/>
              <a:t>ΕΣΔΔΑ</a:t>
            </a:r>
          </a:p>
        </p:txBody>
      </p:sp>
    </p:spTree>
    <p:extLst>
      <p:ext uri="{BB962C8B-B14F-4D97-AF65-F5344CB8AC3E}">
        <p14:creationId xmlns:p14="http://schemas.microsoft.com/office/powerpoint/2010/main" val="3784398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914400" y="116632"/>
            <a:ext cx="7479792" cy="1008112"/>
          </a:xfrm>
          <a:ln>
            <a:noFill/>
          </a:ln>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marL="109728" indent="0" algn="ctr">
              <a:lnSpc>
                <a:spcPct val="160000"/>
              </a:lnSpc>
              <a:buNone/>
            </a:pPr>
            <a:r>
              <a:rPr lang="el-GR" sz="2400" b="1" dirty="0" smtClean="0">
                <a:solidFill>
                  <a:schemeClr val="bg1"/>
                </a:solidFill>
                <a:latin typeface="Calibri" pitchFamily="34" charset="0"/>
                <a:cs typeface="Calibri" pitchFamily="34" charset="0"/>
              </a:rPr>
              <a:t>ΑΝΑΒΑΘΜΙΣΗ </a:t>
            </a:r>
            <a:r>
              <a:rPr lang="el-GR" sz="2400" b="1" dirty="0">
                <a:solidFill>
                  <a:schemeClr val="bg1"/>
                </a:solidFill>
                <a:latin typeface="Calibri" pitchFamily="34" charset="0"/>
                <a:cs typeface="Calibri" pitchFamily="34" charset="0"/>
              </a:rPr>
              <a:t>Ε</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Σ</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Δ</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Δ</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Α</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 </a:t>
            </a:r>
          </a:p>
          <a:p>
            <a:pPr marL="109728" indent="0" algn="ctr">
              <a:lnSpc>
                <a:spcPct val="160000"/>
              </a:lnSpc>
              <a:buNone/>
            </a:pPr>
            <a:r>
              <a:rPr lang="el-GR" sz="2400" b="1" dirty="0">
                <a:solidFill>
                  <a:schemeClr val="bg1"/>
                </a:solidFill>
                <a:latin typeface="Calibri" pitchFamily="34" charset="0"/>
                <a:cs typeface="Calibri" pitchFamily="34" charset="0"/>
              </a:rPr>
              <a:t>ΠΑΡΑΔΕΙΓΜΑ ΑΡΙΣΤΕΙΑΣ &amp; ΠΡΟΟΔΟΥ</a:t>
            </a:r>
          </a:p>
          <a:p>
            <a:pPr marL="109728" indent="0" algn="ctr">
              <a:buNone/>
            </a:pPr>
            <a:endParaRPr lang="el-GR" sz="2400" b="1" dirty="0">
              <a:solidFill>
                <a:schemeClr val="accent4">
                  <a:lumMod val="50000"/>
                </a:schemeClr>
              </a:solidFill>
              <a:latin typeface="Calibri" pitchFamily="34" charset="0"/>
              <a:cs typeface="Calibri" pitchFamily="34" charset="0"/>
            </a:endParaRPr>
          </a:p>
          <a:p>
            <a:pPr marL="109728" indent="0" algn="ctr">
              <a:buNone/>
            </a:pPr>
            <a:endParaRPr lang="el-GR" sz="2400" b="1" dirty="0">
              <a:solidFill>
                <a:schemeClr val="accent4">
                  <a:lumMod val="50000"/>
                </a:schemeClr>
              </a:solidFill>
              <a:latin typeface="Calibri" pitchFamily="34" charset="0"/>
              <a:cs typeface="Calibri" pitchFamily="34" charset="0"/>
            </a:endParaRPr>
          </a:p>
          <a:p>
            <a:pPr algn="ctr"/>
            <a:endParaRPr lang="el-GR" sz="2400" b="1" dirty="0">
              <a:solidFill>
                <a:schemeClr val="accent4">
                  <a:lumMod val="50000"/>
                </a:schemeClr>
              </a:solidFill>
              <a:latin typeface="Calibri" pitchFamily="34" charset="0"/>
              <a:cs typeface="Calibri" pitchFamily="34" charset="0"/>
            </a:endParaRPr>
          </a:p>
        </p:txBody>
      </p:sp>
      <p:sp>
        <p:nvSpPr>
          <p:cNvPr id="5" name="Θέση περιεχομένου 2"/>
          <p:cNvSpPr txBox="1">
            <a:spLocks/>
          </p:cNvSpPr>
          <p:nvPr/>
        </p:nvSpPr>
        <p:spPr>
          <a:xfrm>
            <a:off x="107504" y="1844824"/>
            <a:ext cx="4392488" cy="4896544"/>
          </a:xfrm>
          <a:prstGeom prst="rect">
            <a:avLst/>
          </a:prstGeom>
          <a:solidFill>
            <a:schemeClr val="accent1">
              <a:alpha val="41000"/>
            </a:schemeClr>
          </a:solidFill>
          <a:ln>
            <a:noFill/>
          </a:ln>
          <a:effectLst/>
        </p:spPr>
        <p:style>
          <a:lnRef idx="3">
            <a:schemeClr val="lt1"/>
          </a:lnRef>
          <a:fillRef idx="1">
            <a:schemeClr val="accent1"/>
          </a:fillRef>
          <a:effectRef idx="1">
            <a:schemeClr val="accent1"/>
          </a:effectRef>
          <a:fontRef idx="minor">
            <a:schemeClr val="lt1"/>
          </a:fontRef>
        </p:style>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a:lnSpc>
                <a:spcPct val="160000"/>
              </a:lnSpc>
              <a:spcBef>
                <a:spcPts val="500"/>
              </a:spcBef>
              <a:buNone/>
            </a:pPr>
            <a:r>
              <a:rPr lang="el-GR" sz="1700" b="1" dirty="0">
                <a:latin typeface="Calibri" pitchFamily="34" charset="0"/>
                <a:cs typeface="Calibri" pitchFamily="34" charset="0"/>
              </a:rPr>
              <a:t>ΕΙΣΑΓΩΓΙΚΟΣ </a:t>
            </a:r>
            <a:r>
              <a:rPr lang="el-GR" sz="1700" b="1">
                <a:latin typeface="Calibri" pitchFamily="34" charset="0"/>
                <a:cs typeface="Calibri" pitchFamily="34" charset="0"/>
              </a:rPr>
              <a:t>ΔΙΑΓΩΝΙΣΜΟΣ </a:t>
            </a:r>
            <a:r>
              <a:rPr lang="el-GR" sz="1700" b="1" smtClean="0">
                <a:latin typeface="Calibri" pitchFamily="34" charset="0"/>
                <a:cs typeface="Calibri" pitchFamily="34" charset="0"/>
              </a:rPr>
              <a:t>(Ν. 4807/2021)</a:t>
            </a:r>
            <a:endParaRPr lang="el-GR" sz="1700" b="1" dirty="0">
              <a:latin typeface="Calibri" pitchFamily="34" charset="0"/>
              <a:cs typeface="Calibri" pitchFamily="34" charset="0"/>
            </a:endParaRP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Ενίσχυση του β’ σταδίου του εισαγωγικού διαγωνισμού</a:t>
            </a: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Ανίχνευση της βέλτιστης διοικητικής και διαχειριστικής ικανότητας των υποψηφίων</a:t>
            </a: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Προσέλκυση υποψηφίων με εξειδίκευση σε συγκεκριμένα γνωστικά αντικείμενα</a:t>
            </a:r>
          </a:p>
          <a:p>
            <a:pPr algn="just">
              <a:spcBef>
                <a:spcPts val="800"/>
              </a:spcBef>
              <a:spcAft>
                <a:spcPts val="800"/>
              </a:spcAft>
              <a:buFont typeface="Arial" pitchFamily="34" charset="0"/>
              <a:buChar char="•"/>
            </a:pPr>
            <a:r>
              <a:rPr lang="el-GR" sz="1700" dirty="0">
                <a:latin typeface="Calibri" pitchFamily="34" charset="0"/>
                <a:cs typeface="Calibri" pitchFamily="34" charset="0"/>
              </a:rPr>
              <a:t>Επιχειρησιακός προσανατολισμός </a:t>
            </a:r>
          </a:p>
          <a:p>
            <a:pPr algn="just">
              <a:spcBef>
                <a:spcPts val="800"/>
              </a:spcBef>
              <a:spcAft>
                <a:spcPts val="800"/>
              </a:spcAft>
              <a:buFont typeface="Arial" pitchFamily="34" charset="0"/>
              <a:buChar char="•"/>
            </a:pPr>
            <a:r>
              <a:rPr lang="el-GR" sz="1700" dirty="0">
                <a:latin typeface="Calibri" pitchFamily="34" charset="0"/>
                <a:cs typeface="Calibri" pitchFamily="34" charset="0"/>
              </a:rPr>
              <a:t>Ανταλλαγή τεχνογνωσίας με την </a:t>
            </a:r>
            <a:r>
              <a:rPr lang="en-US" sz="1700" dirty="0">
                <a:latin typeface="Calibri" pitchFamily="34" charset="0"/>
                <a:cs typeface="Calibri" pitchFamily="34" charset="0"/>
              </a:rPr>
              <a:t>École </a:t>
            </a:r>
            <a:r>
              <a:rPr lang="en-US" sz="1700" dirty="0" err="1">
                <a:latin typeface="Calibri" pitchFamily="34" charset="0"/>
                <a:cs typeface="Calibri" pitchFamily="34" charset="0"/>
              </a:rPr>
              <a:t>Nationale</a:t>
            </a:r>
            <a:r>
              <a:rPr lang="en-US" sz="1700" dirty="0">
                <a:latin typeface="Calibri" pitchFamily="34" charset="0"/>
                <a:cs typeface="Calibri" pitchFamily="34" charset="0"/>
              </a:rPr>
              <a:t> d’ Administration (ENA)</a:t>
            </a:r>
            <a:r>
              <a:rPr lang="el-GR" sz="1700" dirty="0">
                <a:latin typeface="Calibri" pitchFamily="34" charset="0"/>
                <a:cs typeface="Calibri" pitchFamily="34" charset="0"/>
              </a:rPr>
              <a:t>, Μελέτη του γαλλικού παραδείγματος</a:t>
            </a:r>
          </a:p>
          <a:p>
            <a:pPr lvl="1" algn="just">
              <a:lnSpc>
                <a:spcPct val="160000"/>
              </a:lnSpc>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buFont typeface="Arial" pitchFamily="34" charset="0"/>
              <a:buChar char="•"/>
            </a:pPr>
            <a:endParaRPr lang="el-GR" sz="1700" dirty="0">
              <a:solidFill>
                <a:srgbClr val="002060"/>
              </a:solidFill>
              <a:latin typeface="Calibri" pitchFamily="34" charset="0"/>
              <a:cs typeface="Calibri" pitchFamily="34" charset="0"/>
            </a:endParaRPr>
          </a:p>
        </p:txBody>
      </p:sp>
      <p:sp>
        <p:nvSpPr>
          <p:cNvPr id="6" name="Θέση περιεχομένου 2"/>
          <p:cNvSpPr txBox="1">
            <a:spLocks/>
          </p:cNvSpPr>
          <p:nvPr/>
        </p:nvSpPr>
        <p:spPr>
          <a:xfrm>
            <a:off x="4644007" y="1844824"/>
            <a:ext cx="4197449" cy="4896544"/>
          </a:xfrm>
          <a:prstGeom prst="rect">
            <a:avLst/>
          </a:prstGeom>
          <a:solidFill>
            <a:srgbClr val="D3EEF5"/>
          </a:solidFill>
          <a:ln>
            <a:noFill/>
          </a:ln>
        </p:spPr>
        <p:style>
          <a:lnRef idx="1">
            <a:schemeClr val="accent1"/>
          </a:lnRef>
          <a:fillRef idx="2">
            <a:schemeClr val="accent1"/>
          </a:fillRef>
          <a:effectRef idx="1">
            <a:schemeClr val="accent1"/>
          </a:effectRef>
          <a:fontRef idx="minor">
            <a:schemeClr val="dk1"/>
          </a:fontRef>
        </p:style>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a:spcBef>
                <a:spcPts val="500"/>
              </a:spcBef>
              <a:buNone/>
            </a:pPr>
            <a:r>
              <a:rPr lang="el-GR" sz="1700" b="1" dirty="0">
                <a:solidFill>
                  <a:srgbClr val="002060"/>
                </a:solidFill>
                <a:latin typeface="Calibri" pitchFamily="34" charset="0"/>
                <a:cs typeface="Calibri" pitchFamily="34" charset="0"/>
              </a:rPr>
              <a:t>ΠΡΟΓΡΑΜΜΑ ΣΠΟΥΔΩΝ</a:t>
            </a:r>
            <a:endParaRPr lang="en-US" sz="1700" b="1" dirty="0">
              <a:solidFill>
                <a:srgbClr val="002060"/>
              </a:solidFill>
              <a:latin typeface="Calibri" pitchFamily="34" charset="0"/>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Αλλαγή μαθησιακού υποδείγματος</a:t>
            </a:r>
            <a:endParaRPr lang="en-US" sz="1700" dirty="0">
              <a:solidFill>
                <a:srgbClr val="002060"/>
              </a:solidFill>
              <a:latin typeface="Calibri" pitchFamily="34" charset="0"/>
              <a:ea typeface="Calibri"/>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Μετατόπιση του κέντρου βάρους σε επιχειρησιακές και πρακτικές εφαρμογές</a:t>
            </a: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Ενδυνάμωση κριτικής σκέψης</a:t>
            </a: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Έμφαση στην πρακτική άσκηση, επισκέψεις πεδίου, εισηγήσεις προσωπικοτήτων εγνωσμένου κύρους</a:t>
            </a:r>
            <a:r>
              <a:rPr lang="en-US" sz="1700" dirty="0">
                <a:solidFill>
                  <a:srgbClr val="002060"/>
                </a:solidFill>
                <a:latin typeface="Calibri" pitchFamily="34" charset="0"/>
                <a:ea typeface="Calibri"/>
                <a:cs typeface="Calibri" pitchFamily="34" charset="0"/>
              </a:rPr>
              <a:t>,</a:t>
            </a:r>
            <a:r>
              <a:rPr lang="el-GR" sz="1700" dirty="0">
                <a:solidFill>
                  <a:srgbClr val="002060"/>
                </a:solidFill>
                <a:latin typeface="Calibri" pitchFamily="34" charset="0"/>
                <a:ea typeface="Calibri"/>
                <a:cs typeface="Calibri" pitchFamily="34" charset="0"/>
              </a:rPr>
              <a:t> εργαστήρια</a:t>
            </a:r>
            <a:r>
              <a:rPr lang="en-US" sz="1700" dirty="0">
                <a:solidFill>
                  <a:srgbClr val="002060"/>
                </a:solidFill>
                <a:latin typeface="Calibri" pitchFamily="34" charset="0"/>
                <a:ea typeface="Calibri"/>
                <a:cs typeface="Calibri" pitchFamily="34" charset="0"/>
              </a:rPr>
              <a:t> </a:t>
            </a:r>
            <a:endParaRPr lang="el-GR" sz="1700" dirty="0">
              <a:solidFill>
                <a:srgbClr val="002060"/>
              </a:solidFill>
              <a:latin typeface="Calibri" pitchFamily="34" charset="0"/>
              <a:ea typeface="Calibri"/>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Εισαγωγή Προγράμματος Διυπουργικής Εκπαίδευσης Κλάδου Επιτελικών Στελεχών</a:t>
            </a:r>
          </a:p>
          <a:p>
            <a:pPr algn="just">
              <a:spcBef>
                <a:spcPts val="800"/>
              </a:spcBef>
              <a:spcAft>
                <a:spcPts val="800"/>
              </a:spcAft>
              <a:buFont typeface="Arial" pitchFamily="34" charset="0"/>
              <a:buChar char="•"/>
            </a:pPr>
            <a:endParaRPr lang="el-GR" sz="1700" dirty="0">
              <a:solidFill>
                <a:srgbClr val="002060"/>
              </a:solidFill>
              <a:latin typeface="Calibri" pitchFamily="34" charset="0"/>
              <a:ea typeface="Calibri"/>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buFont typeface="Arial" pitchFamily="34" charset="0"/>
              <a:buChar char="•"/>
            </a:pPr>
            <a:endParaRPr lang="el-GR" sz="1700" dirty="0">
              <a:solidFill>
                <a:srgbClr val="002060"/>
              </a:solidFill>
              <a:latin typeface="Calibri" pitchFamily="34" charset="0"/>
              <a:cs typeface="Calibri" pitchFamily="34" charset="0"/>
            </a:endParaRPr>
          </a:p>
          <a:p>
            <a:pPr algn="just">
              <a:buFont typeface="Arial" pitchFamily="34" charset="0"/>
              <a:buChar char="•"/>
            </a:pPr>
            <a:endParaRPr lang="el-GR" sz="1700" dirty="0">
              <a:solidFill>
                <a:srgbClr val="002060"/>
              </a:solidFill>
              <a:latin typeface="Calibri" pitchFamily="34" charset="0"/>
              <a:cs typeface="Calibri" pitchFamily="34" charset="0"/>
            </a:endParaRPr>
          </a:p>
        </p:txBody>
      </p:sp>
    </p:spTree>
    <p:extLst>
      <p:ext uri="{BB962C8B-B14F-4D97-AF65-F5344CB8AC3E}">
        <p14:creationId xmlns:p14="http://schemas.microsoft.com/office/powerpoint/2010/main" val="1396370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899592" y="44624"/>
            <a:ext cx="7481776" cy="576064"/>
          </a:xfrm>
        </p:spPr>
        <p:txBody>
          <a:bodyPr>
            <a:noAutofit/>
          </a:bodyPr>
          <a:lstStyle/>
          <a:p>
            <a:pPr algn="ctr"/>
            <a:r>
              <a:rPr lang="el-GR" sz="4000" b="1" dirty="0">
                <a:solidFill>
                  <a:schemeClr val="tx2"/>
                </a:solidFill>
                <a:effectLst>
                  <a:outerShdw blurRad="31750" dist="25400" dir="5400000" algn="tl" rotWithShape="0">
                    <a:srgbClr val="000000">
                      <a:alpha val="25000"/>
                    </a:srgbClr>
                  </a:outerShdw>
                </a:effectLst>
              </a:rPr>
              <a:t>ΕΣΔΔΑ</a:t>
            </a:r>
            <a:r>
              <a:rPr lang="el-GR" sz="2800" b="1" spc="300" dirty="0">
                <a:solidFill>
                  <a:schemeClr val="accent4">
                    <a:lumMod val="50000"/>
                  </a:schemeClr>
                </a:solidFill>
                <a:cs typeface="Calibri" pitchFamily="34" charset="0"/>
              </a:rPr>
              <a:t> </a:t>
            </a:r>
          </a:p>
        </p:txBody>
      </p:sp>
      <p:graphicFrame>
        <p:nvGraphicFramePr>
          <p:cNvPr id="4" name="Θέση περιεχομένου 3"/>
          <p:cNvGraphicFramePr>
            <a:graphicFrameLocks noGrp="1"/>
          </p:cNvGraphicFramePr>
          <p:nvPr>
            <p:ph sz="half" idx="1"/>
            <p:extLst>
              <p:ext uri="{D42A27DB-BD31-4B8C-83A1-F6EECF244321}">
                <p14:modId xmlns:p14="http://schemas.microsoft.com/office/powerpoint/2010/main" val="2053807799"/>
              </p:ext>
            </p:extLst>
          </p:nvPr>
        </p:nvGraphicFramePr>
        <p:xfrm>
          <a:off x="467544" y="764704"/>
          <a:ext cx="828092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6900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82296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Πίνακας 6"/>
          <p:cNvGraphicFramePr>
            <a:graphicFrameLocks noGrp="1"/>
          </p:cNvGraphicFramePr>
          <p:nvPr>
            <p:extLst>
              <p:ext uri="{D42A27DB-BD31-4B8C-83A1-F6EECF244321}">
                <p14:modId xmlns:p14="http://schemas.microsoft.com/office/powerpoint/2010/main" val="3326915777"/>
              </p:ext>
            </p:extLst>
          </p:nvPr>
        </p:nvGraphicFramePr>
        <p:xfrm>
          <a:off x="323528" y="1699863"/>
          <a:ext cx="8496944" cy="4016816"/>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497730">
                <a:tc>
                  <a:txBody>
                    <a:bodyPr/>
                    <a:lstStyle/>
                    <a:p>
                      <a:pPr algn="ctr"/>
                      <a:r>
                        <a:rPr lang="el-GR" dirty="0">
                          <a:latin typeface="Calibri" pitchFamily="34" charset="0"/>
                          <a:cs typeface="Calibri" pitchFamily="34" charset="0"/>
                        </a:rPr>
                        <a:t>ΣΥΣΤΑΣΗ ΚΛΑΔΟΥ ΕΠΙΤΕΛΙΚΩΝ ΣΤΕΛΕΧΩΝ</a:t>
                      </a:r>
                    </a:p>
                    <a:p>
                      <a:pPr algn="ctr"/>
                      <a:r>
                        <a:rPr lang="el-GR" dirty="0">
                          <a:latin typeface="Calibri" pitchFamily="34" charset="0"/>
                          <a:cs typeface="Calibri" pitchFamily="34" charset="0"/>
                        </a:rPr>
                        <a:t> ΤΡΕΙΣ ΕΙΔΙΚΟΤΗΤΕΣ</a:t>
                      </a:r>
                    </a:p>
                  </a:txBody>
                  <a:tcPr/>
                </a:tc>
                <a:extLst>
                  <a:ext uri="{0D108BD9-81ED-4DB2-BD59-A6C34878D82A}">
                    <a16:rowId xmlns:a16="http://schemas.microsoft.com/office/drawing/2014/main" xmlns="" val="10000"/>
                  </a:ext>
                </a:extLst>
              </a:tr>
              <a:tr h="330234">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a:latin typeface="Calibri" pitchFamily="34" charset="0"/>
                          <a:cs typeface="Calibri" pitchFamily="34" charset="0"/>
                        </a:rPr>
                        <a:t>Αναλυτής Δημοσίας Πολιτικής</a:t>
                      </a:r>
                      <a:endParaRPr lang="el-GR" sz="1800" b="1" dirty="0">
                        <a:solidFill>
                          <a:srgbClr val="002060"/>
                        </a:solidFill>
                        <a:latin typeface="Calibri" pitchFamily="34" charset="0"/>
                        <a:cs typeface="Calibri" pitchFamily="34" charset="0"/>
                      </a:endParaRPr>
                    </a:p>
                  </a:txBody>
                  <a:tcPr/>
                </a:tc>
                <a:extLst>
                  <a:ext uri="{0D108BD9-81ED-4DB2-BD59-A6C34878D82A}">
                    <a16:rowId xmlns:a16="http://schemas.microsoft.com/office/drawing/2014/main" xmlns="" val="10001"/>
                  </a:ext>
                </a:extLst>
              </a:tr>
              <a:tr h="43432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err="1">
                          <a:latin typeface="Calibri" pitchFamily="34" charset="0"/>
                          <a:cs typeface="Calibri" pitchFamily="34" charset="0"/>
                        </a:rPr>
                        <a:t>Νομοτέχνης</a:t>
                      </a:r>
                      <a:endParaRPr lang="el-GR" sz="1800" b="1" dirty="0">
                        <a:solidFill>
                          <a:srgbClr val="002060"/>
                        </a:solidFill>
                        <a:latin typeface="Calibri" pitchFamily="34" charset="0"/>
                        <a:cs typeface="Calibri" pitchFamily="34" charset="0"/>
                      </a:endParaRPr>
                    </a:p>
                  </a:txBody>
                  <a:tcPr/>
                </a:tc>
                <a:extLst>
                  <a:ext uri="{0D108BD9-81ED-4DB2-BD59-A6C34878D82A}">
                    <a16:rowId xmlns:a16="http://schemas.microsoft.com/office/drawing/2014/main" xmlns="" val="10002"/>
                  </a:ext>
                </a:extLst>
              </a:tr>
              <a:tr h="504056">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a:latin typeface="Calibri" pitchFamily="34" charset="0"/>
                          <a:cs typeface="Calibri" pitchFamily="34" charset="0"/>
                        </a:rPr>
                        <a:t>Αναλυτή Ψηφιακής Πολιτικής</a:t>
                      </a:r>
                      <a:endParaRPr lang="el-GR" sz="1800" b="1" dirty="0">
                        <a:solidFill>
                          <a:srgbClr val="002060"/>
                        </a:solidFill>
                        <a:latin typeface="Calibri" pitchFamily="34" charset="0"/>
                        <a:cs typeface="Calibri" pitchFamily="34" charset="0"/>
                      </a:endParaRPr>
                    </a:p>
                  </a:txBody>
                  <a:tcPr/>
                </a:tc>
                <a:extLst>
                  <a:ext uri="{0D108BD9-81ED-4DB2-BD59-A6C34878D82A}">
                    <a16:rowId xmlns:a16="http://schemas.microsoft.com/office/drawing/2014/main" xmlns="" val="10003"/>
                  </a:ext>
                </a:extLst>
              </a:tr>
              <a:tr h="569993">
                <a:tc>
                  <a:txBody>
                    <a:bodyPr/>
                    <a:lstStyle/>
                    <a:p>
                      <a:pPr algn="ctr"/>
                      <a:r>
                        <a:rPr lang="el-GR" dirty="0">
                          <a:solidFill>
                            <a:schemeClr val="bg1"/>
                          </a:solidFill>
                          <a:latin typeface="Calibri" pitchFamily="34" charset="0"/>
                          <a:cs typeface="Calibri" pitchFamily="34" charset="0"/>
                        </a:rPr>
                        <a:t>ΔΥΟ (2)  ΤΡΟΠΟΙ ΠΡΟΣΒΑΣΗΣ </a:t>
                      </a:r>
                      <a:endParaRPr lang="el-GR" b="1" dirty="0">
                        <a:solidFill>
                          <a:schemeClr val="bg1"/>
                        </a:solidFill>
                        <a:latin typeface="Calibri" pitchFamily="34" charset="0"/>
                        <a:cs typeface="Calibri" pitchFamily="34" charset="0"/>
                      </a:endParaRPr>
                    </a:p>
                  </a:txBody>
                  <a:tcPr>
                    <a:solidFill>
                      <a:schemeClr val="accent1"/>
                    </a:solidFill>
                  </a:tcPr>
                </a:tc>
                <a:extLst>
                  <a:ext uri="{0D108BD9-81ED-4DB2-BD59-A6C34878D82A}">
                    <a16:rowId xmlns:a16="http://schemas.microsoft.com/office/drawing/2014/main" xmlns="" val="10004"/>
                  </a:ext>
                </a:extLst>
              </a:tr>
              <a:tr h="588207">
                <a:tc>
                  <a:txBody>
                    <a:bodyPr/>
                    <a:lstStyle/>
                    <a:p>
                      <a:pPr lvl="1" algn="ctr"/>
                      <a:r>
                        <a:rPr lang="el-GR" dirty="0">
                          <a:latin typeface="Calibri" pitchFamily="34" charset="0"/>
                          <a:cs typeface="Calibri" pitchFamily="34" charset="0"/>
                        </a:rPr>
                        <a:t>Εισαγωγή</a:t>
                      </a:r>
                      <a:r>
                        <a:rPr lang="el-GR" baseline="0" dirty="0">
                          <a:latin typeface="Calibri" pitchFamily="34" charset="0"/>
                          <a:cs typeface="Calibri" pitchFamily="34" charset="0"/>
                        </a:rPr>
                        <a:t> στην Γ’ Φάση Προεισαγωγικής Εκπαίδευσης</a:t>
                      </a:r>
                      <a:endParaRPr lang="el-GR" sz="1800" dirty="0">
                        <a:latin typeface="Calibri" pitchFamily="34" charset="0"/>
                        <a:cs typeface="Calibri" pitchFamily="34" charset="0"/>
                      </a:endParaRPr>
                    </a:p>
                  </a:txBody>
                  <a:tcPr/>
                </a:tc>
                <a:extLst>
                  <a:ext uri="{0D108BD9-81ED-4DB2-BD59-A6C34878D82A}">
                    <a16:rowId xmlns:a16="http://schemas.microsoft.com/office/drawing/2014/main" xmlns="" val="10005"/>
                  </a:ext>
                </a:extLst>
              </a:tr>
              <a:tr h="5699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dirty="0">
                          <a:latin typeface="Calibri" pitchFamily="34" charset="0"/>
                          <a:cs typeface="Calibri" pitchFamily="34" charset="0"/>
                        </a:rPr>
                        <a:t>Μετάταξη κατόπιν επιμόρφωσης από το ΙΝ.ΕΠ. </a:t>
                      </a:r>
                    </a:p>
                    <a:p>
                      <a:pPr marL="0" marR="0" lvl="1" indent="0" algn="ctr" defTabSz="914400" rtl="0" eaLnBrk="1" fontAlgn="auto" latinLnBrk="0" hangingPunct="1">
                        <a:lnSpc>
                          <a:spcPct val="100000"/>
                        </a:lnSpc>
                        <a:spcBef>
                          <a:spcPts val="0"/>
                        </a:spcBef>
                        <a:spcAft>
                          <a:spcPts val="0"/>
                        </a:spcAft>
                        <a:buClrTx/>
                        <a:buSzTx/>
                        <a:buFontTx/>
                        <a:buNone/>
                        <a:tabLst/>
                        <a:defRPr/>
                      </a:pPr>
                      <a:r>
                        <a:rPr lang="el-GR" dirty="0">
                          <a:latin typeface="Calibri" pitchFamily="34" charset="0"/>
                          <a:cs typeface="Calibri" pitchFamily="34" charset="0"/>
                        </a:rPr>
                        <a:t>Διαμόρφωση Προγράμματος</a:t>
                      </a:r>
                      <a:r>
                        <a:rPr lang="el-GR" baseline="0" dirty="0">
                          <a:latin typeface="Calibri" pitchFamily="34" charset="0"/>
                          <a:cs typeface="Calibri" pitchFamily="34" charset="0"/>
                        </a:rPr>
                        <a:t> αντίστοιχης σημασίας &amp; βαρύτητας  με την προεισαγωγική εκπαίδευση</a:t>
                      </a:r>
                      <a:endParaRPr lang="el-GR" dirty="0">
                        <a:latin typeface="Calibri" pitchFamily="34" charset="0"/>
                        <a:cs typeface="Calibri" pitchFamily="34" charset="0"/>
                      </a:endParaRPr>
                    </a:p>
                  </a:txBody>
                  <a:tcPr/>
                </a:tc>
                <a:extLst>
                  <a:ext uri="{0D108BD9-81ED-4DB2-BD59-A6C34878D82A}">
                    <a16:rowId xmlns:a16="http://schemas.microsoft.com/office/drawing/2014/main" xmlns="" val="10006"/>
                  </a:ext>
                </a:extLst>
              </a:tr>
            </a:tbl>
          </a:graphicData>
        </a:graphic>
      </p:graphicFrame>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855222"/>
            <a:ext cx="2078581"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718594"/>
            <a:ext cx="1728192" cy="1094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8218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251520" y="620688"/>
            <a:ext cx="8568952" cy="5256584"/>
          </a:xfrm>
          <a:ln>
            <a:noFill/>
          </a:ln>
        </p:spPr>
        <p:style>
          <a:lnRef idx="1">
            <a:schemeClr val="accent1"/>
          </a:lnRef>
          <a:fillRef idx="2">
            <a:schemeClr val="accent1"/>
          </a:fillRef>
          <a:effectRef idx="1">
            <a:schemeClr val="accent1"/>
          </a:effectRef>
          <a:fontRef idx="minor">
            <a:schemeClr val="dk1"/>
          </a:fontRef>
        </p:style>
        <p:txBody>
          <a:bodyPr vert="horz">
            <a:noAutofit/>
          </a:bodyPr>
          <a:lstStyle/>
          <a:p>
            <a:pPr algn="just">
              <a:lnSpc>
                <a:spcPct val="170000"/>
              </a:lnSpc>
            </a:pPr>
            <a:r>
              <a:rPr lang="el-GR" sz="1800" b="1" dirty="0">
                <a:cs typeface="Calibri" pitchFamily="34" charset="0"/>
              </a:rPr>
              <a:t>Στρατηγικές Συνεργασίες με Εκπαιδευτικούς Φορείς του Εξωτερικού</a:t>
            </a:r>
          </a:p>
          <a:p>
            <a:pPr lvl="1" algn="just">
              <a:lnSpc>
                <a:spcPct val="170000"/>
              </a:lnSpc>
            </a:pPr>
            <a:r>
              <a:rPr lang="en-US" sz="1400" dirty="0" smtClean="0">
                <a:cs typeface="Calibri" pitchFamily="34" charset="0"/>
              </a:rPr>
              <a:t>ECOLE NATIONALE D’ ADMINISTRATION (ENA)</a:t>
            </a:r>
          </a:p>
          <a:p>
            <a:pPr lvl="1" algn="just">
              <a:lnSpc>
                <a:spcPct val="170000"/>
              </a:lnSpc>
            </a:pPr>
            <a:r>
              <a:rPr lang="el-GR" sz="1400" dirty="0" smtClean="0">
                <a:cs typeface="Calibri" pitchFamily="34" charset="0"/>
              </a:rPr>
              <a:t>Ι</a:t>
            </a:r>
            <a:r>
              <a:rPr lang="en-US" sz="1400" dirty="0" smtClean="0">
                <a:cs typeface="Calibri" pitchFamily="34" charset="0"/>
              </a:rPr>
              <a:t>NSEAD</a:t>
            </a:r>
            <a:r>
              <a:rPr lang="el-GR" sz="1400" dirty="0" smtClean="0">
                <a:cs typeface="Calibri" pitchFamily="34" charset="0"/>
              </a:rPr>
              <a:t>- </a:t>
            </a:r>
            <a:r>
              <a:rPr lang="en-US" sz="1400" dirty="0" smtClean="0">
                <a:cs typeface="Calibri" pitchFamily="34" charset="0"/>
              </a:rPr>
              <a:t>FRANCE</a:t>
            </a:r>
          </a:p>
          <a:p>
            <a:pPr lvl="1" algn="just">
              <a:lnSpc>
                <a:spcPct val="170000"/>
              </a:lnSpc>
            </a:pPr>
            <a:r>
              <a:rPr lang="en-US" sz="1400" dirty="0" smtClean="0">
                <a:cs typeface="Calibri" pitchFamily="34" charset="0"/>
              </a:rPr>
              <a:t>HARVARD BUSINESS SCHOOL</a:t>
            </a:r>
          </a:p>
          <a:p>
            <a:pPr lvl="1" algn="just">
              <a:lnSpc>
                <a:spcPct val="170000"/>
              </a:lnSpc>
            </a:pPr>
            <a:r>
              <a:rPr lang="en-US" sz="1400" dirty="0" smtClean="0">
                <a:cs typeface="Calibri" pitchFamily="34" charset="0"/>
              </a:rPr>
              <a:t>CANADA SCHOOL OF PUBLIC ADMINISTRATION </a:t>
            </a:r>
            <a:endParaRPr lang="el-GR" sz="1400" dirty="0" smtClean="0">
              <a:cs typeface="Calibri" pitchFamily="34" charset="0"/>
            </a:endParaRPr>
          </a:p>
          <a:p>
            <a:pPr lvl="1" algn="just">
              <a:lnSpc>
                <a:spcPct val="170000"/>
              </a:lnSpc>
            </a:pPr>
            <a:r>
              <a:rPr lang="en-US" sz="1400" dirty="0" smtClean="0">
                <a:cs typeface="Calibri" pitchFamily="34" charset="0"/>
              </a:rPr>
              <a:t>EUROPEAN INSTITUTE OF PUBLIC </a:t>
            </a:r>
            <a:r>
              <a:rPr lang="el-GR" sz="1400" dirty="0" smtClean="0">
                <a:cs typeface="Calibri" pitchFamily="34" charset="0"/>
              </a:rPr>
              <a:t>Α</a:t>
            </a:r>
            <a:r>
              <a:rPr lang="en-US" sz="1400" dirty="0" smtClean="0">
                <a:cs typeface="Calibri" pitchFamily="34" charset="0"/>
              </a:rPr>
              <a:t>DMINISTRATION</a:t>
            </a:r>
            <a:r>
              <a:rPr lang="el-GR" sz="1400" dirty="0" smtClean="0">
                <a:cs typeface="Calibri" pitchFamily="34" charset="0"/>
              </a:rPr>
              <a:t> (Ε</a:t>
            </a:r>
            <a:r>
              <a:rPr lang="en-US" sz="1400" dirty="0" smtClean="0">
                <a:cs typeface="Calibri" pitchFamily="34" charset="0"/>
              </a:rPr>
              <a:t>IPA)</a:t>
            </a:r>
            <a:endParaRPr lang="el-GR" sz="1400" dirty="0" smtClean="0">
              <a:cs typeface="Calibri" pitchFamily="34" charset="0"/>
            </a:endParaRPr>
          </a:p>
          <a:p>
            <a:pPr lvl="1" algn="just">
              <a:lnSpc>
                <a:spcPct val="170000"/>
              </a:lnSpc>
            </a:pPr>
            <a:r>
              <a:rPr lang="it-IT" sz="1400" dirty="0" smtClean="0">
                <a:cs typeface="Calibri" pitchFamily="34" charset="0"/>
              </a:rPr>
              <a:t>SCUOLA SUPERIORE DELLA PUBBLICA ADMINISTRAZIONE/GRADUATE SCHOOL IN PUBLIC ADMINISTRATION -ITALY</a:t>
            </a:r>
          </a:p>
          <a:p>
            <a:pPr lvl="1" algn="just">
              <a:lnSpc>
                <a:spcPct val="170000"/>
              </a:lnSpc>
            </a:pPr>
            <a:r>
              <a:rPr lang="pt-BR" sz="1400" dirty="0" smtClean="0">
                <a:cs typeface="Calibri" pitchFamily="34" charset="0"/>
              </a:rPr>
              <a:t>INSTITUTO NACIONAL DE ADMINISTRAÇÃO-PORTUGAL (INA)/NATIONAL INSTITUTE OF ADMINISTRATION</a:t>
            </a:r>
            <a:endParaRPr lang="el-GR" sz="1400" dirty="0" smtClean="0">
              <a:cs typeface="Calibri" pitchFamily="34" charset="0"/>
            </a:endParaRPr>
          </a:p>
          <a:p>
            <a:pPr lvl="1" algn="just">
              <a:lnSpc>
                <a:spcPct val="170000"/>
              </a:lnSpc>
            </a:pPr>
            <a:r>
              <a:rPr lang="el-GR" sz="1400" dirty="0" smtClean="0">
                <a:cs typeface="Calibri" pitchFamily="34" charset="0"/>
              </a:rPr>
              <a:t>ΚΥΠΡΙΑΚΗ </a:t>
            </a:r>
            <a:r>
              <a:rPr lang="el-GR" sz="1400" dirty="0">
                <a:cs typeface="Calibri" pitchFamily="34" charset="0"/>
              </a:rPr>
              <a:t>ΑΚΑΔΗΜΙΑ ΔΗΜΟΣΙΑΣ ΔΙΟΙΚΗΣΗΣ</a:t>
            </a:r>
            <a:endParaRPr lang="en-US" sz="1400" dirty="0">
              <a:cs typeface="Calibri" pitchFamily="34" charset="0"/>
            </a:endParaRPr>
          </a:p>
          <a:p>
            <a:pPr algn="just">
              <a:lnSpc>
                <a:spcPct val="170000"/>
              </a:lnSpc>
            </a:pPr>
            <a:r>
              <a:rPr lang="el-GR" sz="1800" b="1" dirty="0">
                <a:cs typeface="Calibri" pitchFamily="34" charset="0"/>
              </a:rPr>
              <a:t>Καλές Πρακτικές-  Ανταλλαγή Τεχνογνωσίας – Εμπειρίας</a:t>
            </a:r>
          </a:p>
          <a:p>
            <a:pPr algn="just">
              <a:lnSpc>
                <a:spcPct val="170000"/>
              </a:lnSpc>
            </a:pPr>
            <a:endParaRPr lang="el-GR" sz="1800" b="1" dirty="0">
              <a:cs typeface="Calibri" pitchFamily="34" charset="0"/>
            </a:endParaRPr>
          </a:p>
        </p:txBody>
      </p:sp>
      <p:sp>
        <p:nvSpPr>
          <p:cNvPr id="4" name="Τίτλος 3"/>
          <p:cNvSpPr>
            <a:spLocks noGrp="1"/>
          </p:cNvSpPr>
          <p:nvPr>
            <p:ph type="title"/>
          </p:nvPr>
        </p:nvSpPr>
        <p:spPr>
          <a:xfrm>
            <a:off x="467544" y="-55418"/>
            <a:ext cx="8229600" cy="864096"/>
          </a:xfrm>
        </p:spPr>
        <p:txBody>
          <a:bodyPr>
            <a:normAutofit/>
          </a:bodyPr>
          <a:lstStyle/>
          <a:p>
            <a:pPr algn="ctr"/>
            <a:r>
              <a:rPr lang="el-GR" sz="4000" dirty="0"/>
              <a:t>ΕΞΩΣΤΡΕΦΕΙΑ</a:t>
            </a:r>
            <a:r>
              <a:rPr lang="el-GR" sz="2400" dirty="0">
                <a:effectLst>
                  <a:outerShdw blurRad="38100" dist="38100" dir="2700000" algn="tl">
                    <a:srgbClr val="000000">
                      <a:alpha val="43137"/>
                    </a:srgbClr>
                  </a:outerShdw>
                </a:effectLst>
                <a:latin typeface="Calibri" pitchFamily="34" charset="0"/>
                <a:cs typeface="Calibri" pitchFamily="34" charset="0"/>
              </a:rPr>
              <a:t> </a:t>
            </a:r>
          </a:p>
        </p:txBody>
      </p:sp>
    </p:spTree>
    <p:extLst>
      <p:ext uri="{BB962C8B-B14F-4D97-AF65-F5344CB8AC3E}">
        <p14:creationId xmlns:p14="http://schemas.microsoft.com/office/powerpoint/2010/main" val="1584916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Συγκέντρωση">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1703</TotalTime>
  <Words>844</Words>
  <Application>Microsoft Office PowerPoint</Application>
  <PresentationFormat>Προβολή στην οθόνη (4:3)</PresentationFormat>
  <Paragraphs>131</Paragraphs>
  <Slides>15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2_Συγκέντρωση</vt:lpstr>
      <vt:lpstr>ΕΘΝΙΚΟ  ΚΕΝΤΡΟ  ΔΗΜΟΣΙΑΣ  ΔΙΟΙΚΗΣΗΣ &amp;  ΑΥΤΟΔΙΟΙΚΗΣΗΣ</vt:lpstr>
      <vt:lpstr>Ε.Κ.Δ.Δ.Α.</vt:lpstr>
      <vt:lpstr>ΤΟ ΟΡΑΜΑ ΤΟΥ ΝΕΟΥ ΕΚΔΔΑ</vt:lpstr>
      <vt:lpstr>ΣΤΡΑΤΗΓΙΚΗ ΕΚΔΔΑ</vt:lpstr>
      <vt:lpstr>ΕΣΔΔΑ</vt:lpstr>
      <vt:lpstr>Παρουσίαση του PowerPoint</vt:lpstr>
      <vt:lpstr>ΕΣΔΔΑ </vt:lpstr>
      <vt:lpstr>Παρουσίαση του PowerPoint</vt:lpstr>
      <vt:lpstr>ΕΞΩΣΤΡΕΦΕΙΑ </vt:lpstr>
      <vt:lpstr> ΙΝΕΠ: ΑΠΟ ΤΙΣ ΑΠΟΣΠΑΣΜΑΤΙΚΕΣ ΕΠΙΜΟΡΦΩΣΕΙΣ ΣΕ ΣΤΟΧΕΥΜΕΝΕΣ ΕΚΠΑΙΔΕΥΤΙΚΕΣ ΔΙΑΔΡΟΜΕΣ </vt:lpstr>
      <vt:lpstr>ΙΝΕΠ </vt:lpstr>
      <vt:lpstr>ΣΤΡΑΤΗΓΙΚΕΣ ΔΡΑΣΕΙΣ ΕΚΔΔΑ </vt:lpstr>
      <vt:lpstr>ITEK</vt:lpstr>
      <vt:lpstr>ΠΗΓΕΣ ΧΡΗΜΑΤΟΔΟΤΗΣΗΣ</vt:lpstr>
      <vt:lpstr> Σας ευχαριστώ για την προσοχή σας!  Εύη Δραμαλιώτη Πρόεδρος Ε.Κ.Δ.Δ.Α.  presidentekdda@ekdd.gr  2131306200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Βασιλική Μακρή</dc:creator>
  <cp:lastModifiedBy>Παρασκευή Δραμαλιώτη</cp:lastModifiedBy>
  <cp:revision>249</cp:revision>
  <cp:lastPrinted>2021-05-26T11:03:55Z</cp:lastPrinted>
  <dcterms:created xsi:type="dcterms:W3CDTF">2016-09-01T05:31:54Z</dcterms:created>
  <dcterms:modified xsi:type="dcterms:W3CDTF">2021-07-05T12:47:36Z</dcterms:modified>
</cp:coreProperties>
</file>